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244530056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1707D-DA27-46FD-9937-8F954897188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81247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251323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64200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264765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145963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273765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89951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420328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76073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1707D-DA27-46FD-9937-8F9548971882}"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70723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91707D-DA27-46FD-9937-8F954897188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31378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91707D-DA27-46FD-9937-8F9548971882}"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67055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91707D-DA27-46FD-9937-8F9548971882}"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94061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191707D-DA27-46FD-9937-8F9548971882}"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327709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1707D-DA27-46FD-9937-8F954897188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220651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1707D-DA27-46FD-9937-8F9548971882}"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4D68F-DD8B-4364-9E55-4BCEEB0D7634}" type="slidenum">
              <a:rPr lang="en-US" smtClean="0"/>
              <a:t>‹#›</a:t>
            </a:fld>
            <a:endParaRPr lang="en-US"/>
          </a:p>
        </p:txBody>
      </p:sp>
    </p:spTree>
    <p:extLst>
      <p:ext uri="{BB962C8B-B14F-4D97-AF65-F5344CB8AC3E}">
        <p14:creationId xmlns:p14="http://schemas.microsoft.com/office/powerpoint/2010/main" val="99121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91707D-DA27-46FD-9937-8F9548971882}" type="datetimeFigureOut">
              <a:rPr lang="en-US" smtClean="0"/>
              <a:t>4/24/2022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4D68F-DD8B-4364-9E55-4BCEEB0D7634}" type="slidenum">
              <a:rPr lang="en-US" smtClean="0"/>
              <a:t>‹#›</a:t>
            </a:fld>
            <a:endParaRPr lang="en-US"/>
          </a:p>
        </p:txBody>
      </p:sp>
    </p:spTree>
    <p:extLst>
      <p:ext uri="{BB962C8B-B14F-4D97-AF65-F5344CB8AC3E}">
        <p14:creationId xmlns:p14="http://schemas.microsoft.com/office/powerpoint/2010/main" val="14439245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he.wikiquote.org/wiki/%D7%92%27%D7%A7%D7%95%D7%9E%D7%95_%D7%A7%D7%96%D7%A0%D7%95%D7%91%D7%9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C2D75EE2-CF15-45F1-A961-37B449E21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 name="Title 4">
            <a:extLst>
              <a:ext uri="{FF2B5EF4-FFF2-40B4-BE49-F238E27FC236}">
                <a16:creationId xmlns:a16="http://schemas.microsoft.com/office/drawing/2014/main" id="{6FC86886-BDAA-4394-903D-D14AC279C7D7}"/>
              </a:ext>
            </a:extLst>
          </p:cNvPr>
          <p:cNvSpPr>
            <a:spLocks noGrp="1"/>
          </p:cNvSpPr>
          <p:nvPr>
            <p:ph type="ctrTitle"/>
          </p:nvPr>
        </p:nvSpPr>
        <p:spPr>
          <a:xfrm>
            <a:off x="4916129" y="1964267"/>
            <a:ext cx="6243996" cy="2421464"/>
          </a:xfrm>
        </p:spPr>
        <p:txBody>
          <a:bodyPr>
            <a:normAutofit/>
          </a:bodyPr>
          <a:lstStyle/>
          <a:p>
            <a:r>
              <a:rPr lang="he-IL" dirty="0"/>
              <a:t>מגלקסיה אחרת – </a:t>
            </a:r>
            <a:br>
              <a:rPr lang="en-US" dirty="0"/>
            </a:br>
            <a:r>
              <a:rPr lang="he-IL" dirty="0"/>
              <a:t>מצגת השראה</a:t>
            </a:r>
            <a:endParaRPr lang="en-US" dirty="0"/>
          </a:p>
        </p:txBody>
      </p:sp>
      <p:sp>
        <p:nvSpPr>
          <p:cNvPr id="3" name="Subtitle 2">
            <a:extLst>
              <a:ext uri="{FF2B5EF4-FFF2-40B4-BE49-F238E27FC236}">
                <a16:creationId xmlns:a16="http://schemas.microsoft.com/office/drawing/2014/main" id="{D82F55C5-16DD-456D-AA24-F7AE11D7DB32}"/>
              </a:ext>
            </a:extLst>
          </p:cNvPr>
          <p:cNvSpPr>
            <a:spLocks noGrp="1"/>
          </p:cNvSpPr>
          <p:nvPr>
            <p:ph type="subTitle" idx="1"/>
          </p:nvPr>
        </p:nvSpPr>
        <p:spPr>
          <a:xfrm>
            <a:off x="4916129" y="4385732"/>
            <a:ext cx="6243996" cy="1405467"/>
          </a:xfrm>
        </p:spPr>
        <p:txBody>
          <a:bodyPr>
            <a:normAutofit/>
          </a:bodyPr>
          <a:lstStyle/>
          <a:p>
            <a:r>
              <a:rPr lang="he-IL" dirty="0"/>
              <a:t>בעקבות ילדת כוכבים</a:t>
            </a:r>
          </a:p>
          <a:p>
            <a:endParaRPr lang="he-IL" dirty="0"/>
          </a:p>
          <a:p>
            <a:r>
              <a:rPr lang="he-IL" dirty="0"/>
              <a:t>מגמת ספרות 2022  תור הזהב </a:t>
            </a:r>
            <a:r>
              <a:rPr lang="he-IL" dirty="0" err="1"/>
              <a:t>התשפ"ב</a:t>
            </a:r>
            <a:r>
              <a:rPr lang="he-IL" dirty="0"/>
              <a:t> </a:t>
            </a:r>
            <a:endParaRPr lang="en-US" dirty="0"/>
          </a:p>
        </p:txBody>
      </p:sp>
      <p:pic>
        <p:nvPicPr>
          <p:cNvPr id="1026" name="Picture 2" descr="Stargirl">
            <a:extLst>
              <a:ext uri="{FF2B5EF4-FFF2-40B4-BE49-F238E27FC236}">
                <a16:creationId xmlns:a16="http://schemas.microsoft.com/office/drawing/2014/main" id="{31D5883C-BE38-4244-B296-7DF962E782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27" r="-2" b="1547"/>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אורין ג׳ולי: ״אני לא מתחברת להגדרות״ - Fashion Israel - מגזין אופנה">
            <a:extLst>
              <a:ext uri="{FF2B5EF4-FFF2-40B4-BE49-F238E27FC236}">
                <a16:creationId xmlns:a16="http://schemas.microsoft.com/office/drawing/2014/main" id="{97CAA8CD-0ECC-46B3-816F-1158E80A7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6451"/>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279261F-ED87-4291-B7EC-9E3F5D8F4338}"/>
              </a:ext>
            </a:extLst>
          </p:cNvPr>
          <p:cNvSpPr>
            <a:spLocks noGrp="1"/>
          </p:cNvSpPr>
          <p:nvPr>
            <p:ph type="ctrTitle"/>
          </p:nvPr>
        </p:nvSpPr>
        <p:spPr>
          <a:xfrm>
            <a:off x="8093240" y="1452203"/>
            <a:ext cx="3254990" cy="2421464"/>
          </a:xfrm>
        </p:spPr>
        <p:txBody>
          <a:bodyPr>
            <a:normAutofit/>
          </a:bodyPr>
          <a:lstStyle/>
          <a:p>
            <a:r>
              <a:rPr lang="he-IL" dirty="0" err="1"/>
              <a:t>אורין</a:t>
            </a:r>
            <a:r>
              <a:rPr lang="he-IL" dirty="0"/>
              <a:t> גולי</a:t>
            </a:r>
            <a:endParaRPr lang="en-US" dirty="0"/>
          </a:p>
        </p:txBody>
      </p:sp>
      <p:sp>
        <p:nvSpPr>
          <p:cNvPr id="3" name="Subtitle 2">
            <a:extLst>
              <a:ext uri="{FF2B5EF4-FFF2-40B4-BE49-F238E27FC236}">
                <a16:creationId xmlns:a16="http://schemas.microsoft.com/office/drawing/2014/main" id="{3E19720D-1E35-4E80-9F99-D25F1D8DA6FB}"/>
              </a:ext>
            </a:extLst>
          </p:cNvPr>
          <p:cNvSpPr>
            <a:spLocks noGrp="1"/>
          </p:cNvSpPr>
          <p:nvPr>
            <p:ph type="subTitle" idx="1"/>
          </p:nvPr>
        </p:nvSpPr>
        <p:spPr>
          <a:xfrm>
            <a:off x="7492855" y="3873667"/>
            <a:ext cx="4083059" cy="1405467"/>
          </a:xfrm>
        </p:spPr>
        <p:txBody>
          <a:bodyPr>
            <a:noAutofit/>
          </a:bodyPr>
          <a:lstStyle/>
          <a:p>
            <a:r>
              <a:rPr lang="he-IL" sz="4800" b="0" i="0" dirty="0">
                <a:effectLst/>
                <a:latin typeface="Arial" panose="020B0604020202020204" pitchFamily="34" charset="0"/>
              </a:rPr>
              <a:t>"אני לא מתחברת להגדרות"</a:t>
            </a:r>
          </a:p>
          <a:p>
            <a:pPr>
              <a:buFont typeface="Arial" panose="020B0604020202020204" pitchFamily="34" charset="0"/>
              <a:buChar char="•"/>
            </a:pPr>
            <a:r>
              <a:rPr lang="he-IL" sz="2400" dirty="0">
                <a:solidFill>
                  <a:schemeClr val="accent5">
                    <a:lumMod val="60000"/>
                    <a:lumOff val="40000"/>
                  </a:schemeClr>
                </a:solidFill>
                <a:latin typeface="Arial" panose="020B0604020202020204" pitchFamily="34" charset="0"/>
              </a:rPr>
              <a:t>הילי, אליסה, דר</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71404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056-6823-4138-917B-D8534B30696E}"/>
              </a:ext>
            </a:extLst>
          </p:cNvPr>
          <p:cNvSpPr>
            <a:spLocks noGrp="1"/>
          </p:cNvSpPr>
          <p:nvPr>
            <p:ph type="title"/>
          </p:nvPr>
        </p:nvSpPr>
        <p:spPr>
          <a:xfrm>
            <a:off x="438360" y="3205701"/>
            <a:ext cx="10256955" cy="3474719"/>
          </a:xfrm>
        </p:spPr>
        <p:txBody>
          <a:bodyPr>
            <a:noAutofit/>
          </a:bodyPr>
          <a:lstStyle/>
          <a:p>
            <a:pPr marL="0" marR="0" algn="r" rtl="1">
              <a:lnSpc>
                <a:spcPct val="107000"/>
              </a:lnSpc>
              <a:spcBef>
                <a:spcPts val="0"/>
              </a:spcBef>
              <a:spcAft>
                <a:spcPts val="800"/>
              </a:spcAft>
            </a:pPr>
            <a:endParaRPr lang="en-US" dirty="0"/>
          </a:p>
        </p:txBody>
      </p:sp>
      <p:sp>
        <p:nvSpPr>
          <p:cNvPr id="3" name="Text Placeholder 2">
            <a:extLst>
              <a:ext uri="{FF2B5EF4-FFF2-40B4-BE49-F238E27FC236}">
                <a16:creationId xmlns:a16="http://schemas.microsoft.com/office/drawing/2014/main" id="{EE302E50-8175-403B-AFB5-7A430494C864}"/>
              </a:ext>
            </a:extLst>
          </p:cNvPr>
          <p:cNvSpPr>
            <a:spLocks noGrp="1"/>
          </p:cNvSpPr>
          <p:nvPr>
            <p:ph type="body" sz="quarter" idx="13"/>
          </p:nvPr>
        </p:nvSpPr>
        <p:spPr/>
        <p:txBody>
          <a:bodyPr>
            <a:noAutofit/>
          </a:bodyPr>
          <a:lstStyle/>
          <a:p>
            <a:endParaRPr lang="en-US" sz="2400" dirty="0"/>
          </a:p>
        </p:txBody>
      </p:sp>
      <p:sp>
        <p:nvSpPr>
          <p:cNvPr id="4" name="Text Placeholder 3">
            <a:extLst>
              <a:ext uri="{FF2B5EF4-FFF2-40B4-BE49-F238E27FC236}">
                <a16:creationId xmlns:a16="http://schemas.microsoft.com/office/drawing/2014/main" id="{738E41C8-C7A8-4149-AA23-44A267D64509}"/>
              </a:ext>
            </a:extLst>
          </p:cNvPr>
          <p:cNvSpPr>
            <a:spLocks noGrp="1"/>
          </p:cNvSpPr>
          <p:nvPr>
            <p:ph type="body" idx="1"/>
          </p:nvPr>
        </p:nvSpPr>
        <p:spPr>
          <a:xfrm>
            <a:off x="691283" y="4379976"/>
            <a:ext cx="10152367" cy="1447800"/>
          </a:xfrm>
        </p:spPr>
        <p:txBody>
          <a:bodyPr/>
          <a:lstStyle/>
          <a:p>
            <a:endParaRPr lang="en-US" dirty="0"/>
          </a:p>
        </p:txBody>
      </p:sp>
      <p:pic>
        <p:nvPicPr>
          <p:cNvPr id="6" name="Picture 5" descr="Text, letter&#10;&#10;Description automatically generated">
            <a:extLst>
              <a:ext uri="{FF2B5EF4-FFF2-40B4-BE49-F238E27FC236}">
                <a16:creationId xmlns:a16="http://schemas.microsoft.com/office/drawing/2014/main" id="{E86F6FA6-1841-4042-B628-0554B71E76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1794" y="-971951"/>
            <a:ext cx="4417302" cy="8229600"/>
          </a:xfrm>
          <a:prstGeom prst="rect">
            <a:avLst/>
          </a:prstGeom>
          <a:noFill/>
          <a:ln>
            <a:noFill/>
          </a:ln>
        </p:spPr>
      </p:pic>
      <p:pic>
        <p:nvPicPr>
          <p:cNvPr id="5122" name="Picture 2" descr="ללא פילטרים: אורין ג'ולי על ההתעללות המינית שעברה | TMI">
            <a:extLst>
              <a:ext uri="{FF2B5EF4-FFF2-40B4-BE49-F238E27FC236}">
                <a16:creationId xmlns:a16="http://schemas.microsoft.com/office/drawing/2014/main" id="{8B995D3C-17CE-4825-86BB-51CD204BE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10" y="-76200"/>
            <a:ext cx="5310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5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C819037-A607-4A7B-ADF1-B04516199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סקירת ספר: ילדת כוכבים - פרברים">
            <a:extLst>
              <a:ext uri="{FF2B5EF4-FFF2-40B4-BE49-F238E27FC236}">
                <a16:creationId xmlns:a16="http://schemas.microsoft.com/office/drawing/2014/main" id="{26542DFE-5FDB-4B11-957F-D36E0FDF01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556" y="800007"/>
            <a:ext cx="4266533" cy="52511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62F848D-0D77-41A1-A0B8-5E718C96056A}"/>
              </a:ext>
            </a:extLst>
          </p:cNvPr>
          <p:cNvSpPr/>
          <p:nvPr/>
        </p:nvSpPr>
        <p:spPr>
          <a:xfrm>
            <a:off x="8945945" y="1431143"/>
            <a:ext cx="2319866" cy="1754326"/>
          </a:xfrm>
          <a:prstGeom prst="rect">
            <a:avLst/>
          </a:prstGeom>
          <a:noFill/>
        </p:spPr>
        <p:txBody>
          <a:bodyPr wrap="none" lIns="91440" tIns="45720" rIns="91440" bIns="45720">
            <a:spAutoFit/>
          </a:bodyPr>
          <a:lstStyle/>
          <a:p>
            <a:pPr algn="ctr"/>
            <a:r>
              <a:rPr lang="he-IL" sz="5400" b="0" cap="none" spc="0" dirty="0">
                <a:ln w="0"/>
                <a:solidFill>
                  <a:schemeClr val="accent1"/>
                </a:solidFill>
                <a:effectLst>
                  <a:outerShdw blurRad="38100" dist="25400" dir="5400000" algn="ctr" rotWithShape="0">
                    <a:srgbClr val="6E747A">
                      <a:alpha val="43000"/>
                    </a:srgbClr>
                  </a:outerShdw>
                </a:effectLst>
              </a:rPr>
              <a:t>מיוצרי</a:t>
            </a:r>
          </a:p>
          <a:p>
            <a:pPr algn="ctr"/>
            <a:r>
              <a:rPr lang="he-IL" sz="5400" b="0" cap="none" spc="0" dirty="0">
                <a:ln w="0"/>
                <a:solidFill>
                  <a:schemeClr val="accent1"/>
                </a:solidFill>
                <a:effectLst>
                  <a:outerShdw blurRad="38100" dist="25400" dir="5400000" algn="ctr" rotWithShape="0">
                    <a:srgbClr val="6E747A">
                      <a:alpha val="43000"/>
                    </a:srgbClr>
                  </a:outerShdw>
                </a:effectLst>
              </a:rPr>
              <a:t> המגמה</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3175810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1177CB2-F06B-4EE1-BD21-E84D60638DDC}"/>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sz="3600" dirty="0" err="1"/>
              <a:t>פשוט</a:t>
            </a:r>
            <a:r>
              <a:rPr lang="en-US" sz="3600" dirty="0"/>
              <a:t> </a:t>
            </a:r>
            <a:r>
              <a:rPr lang="en-US" sz="3600" dirty="0" err="1"/>
              <a:t>ילדה</a:t>
            </a:r>
            <a:r>
              <a:rPr lang="he-IL" sz="3600" dirty="0"/>
              <a:t>/ לי מירון </a:t>
            </a:r>
            <a:r>
              <a:rPr lang="en-US" sz="3600" dirty="0"/>
              <a:t> </a:t>
            </a:r>
          </a:p>
        </p:txBody>
      </p:sp>
      <p:sp>
        <p:nvSpPr>
          <p:cNvPr id="4" name="Text Placeholder 3">
            <a:extLst>
              <a:ext uri="{FF2B5EF4-FFF2-40B4-BE49-F238E27FC236}">
                <a16:creationId xmlns:a16="http://schemas.microsoft.com/office/drawing/2014/main" id="{142B0A73-DD08-4B8A-9A72-81C8434F3070}"/>
              </a:ext>
            </a:extLst>
          </p:cNvPr>
          <p:cNvSpPr>
            <a:spLocks noGrp="1"/>
          </p:cNvSpPr>
          <p:nvPr>
            <p:ph type="body" sz="half" idx="2"/>
          </p:nvPr>
        </p:nvSpPr>
        <p:spPr>
          <a:xfrm>
            <a:off x="685801" y="2173418"/>
            <a:ext cx="5219699" cy="3649133"/>
          </a:xfrm>
        </p:spPr>
        <p:txBody>
          <a:bodyPr vert="horz" lIns="91440" tIns="45720" rIns="91440" bIns="45720" rtlCol="0" anchor="ctr">
            <a:normAutofit fontScale="85000" lnSpcReduction="10000"/>
          </a:bodyPr>
          <a:lstStyle/>
          <a:p>
            <a:pPr marL="0" marR="0" algn="r" rtl="1">
              <a:lnSpc>
                <a:spcPct val="107000"/>
              </a:lnSpc>
              <a:spcBef>
                <a:spcPts val="0"/>
              </a:spcBef>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בצד ימין ניתן לראות צבעים עליזים אך בנוסף ניתן לראות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עין דומעת. יש בציור דמעות אפורות עם צורה רגילה אך בנוסף יש גם דמעה שמתחילה בצבע ובצורת כוכב. </a:t>
            </a:r>
          </a:p>
          <a:p>
            <a:pPr marL="0" marR="0" algn="r" rtl="1">
              <a:lnSpc>
                <a:spcPct val="107000"/>
              </a:lnSpc>
              <a:spcBef>
                <a:spcPts val="0"/>
              </a:spcBef>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צד ימין מסמל את ילדת הכוכבים כפי שהיא עם כל ההתנהגות ה"משוגעת" שלה  וצד שמאל אפור וריק מתוכן מסמל את סוזן </a:t>
            </a:r>
            <a:r>
              <a:rPr lang="he-IL" sz="1800" dirty="0" err="1">
                <a:effectLst/>
                <a:latin typeface="Calibri" panose="020F0502020204030204" pitchFamily="34" charset="0"/>
                <a:ea typeface="Calibri" panose="020F0502020204030204" pitchFamily="34" charset="0"/>
                <a:cs typeface="David" panose="020E0502060401010101" pitchFamily="34" charset="-79"/>
              </a:rPr>
              <a:t>קראוואי</a:t>
            </a:r>
            <a:r>
              <a:rPr lang="he-IL" sz="1800" dirty="0">
                <a:effectLst/>
                <a:latin typeface="Calibri" panose="020F0502020204030204" pitchFamily="34" charset="0"/>
                <a:ea typeface="Calibri" panose="020F0502020204030204" pitchFamily="34" charset="0"/>
                <a:cs typeface="David" panose="020E0502060401010101" pitchFamily="34" charset="-79"/>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הצד השמאלי בסיפור מסמל את הנקודה בסיפור שילדת הכוכבים הופכת להיות "נורמלית" ומתחילה להתנהג כמו כולם להתלבש כמו כולם ולדבר כמו כולם. הצד הזה הוא אפור מכיוון שצבע זה הוא "משעמם" וככה ילדת הכוכבים נהייתה כשהיא הפכה להיות סוזן.</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dirty="0">
                <a:effectLst/>
                <a:latin typeface="Calibri" panose="020F0502020204030204" pitchFamily="34" charset="0"/>
                <a:ea typeface="Calibri" panose="020F0502020204030204" pitchFamily="34" charset="0"/>
                <a:cs typeface="David" panose="020E0502060401010101" pitchFamily="34" charset="-79"/>
              </a:rPr>
              <a:t>בנוסף הצד האפור לא מראה שום תגובה ושום דמעה או חיוך מכיוון שאני הסתכלתי על סוזן </a:t>
            </a:r>
            <a:r>
              <a:rPr lang="he-IL" sz="1800" dirty="0" err="1">
                <a:effectLst/>
                <a:latin typeface="Calibri" panose="020F0502020204030204" pitchFamily="34" charset="0"/>
                <a:ea typeface="Calibri" panose="020F0502020204030204" pitchFamily="34" charset="0"/>
                <a:cs typeface="David" panose="020E0502060401010101" pitchFamily="34" charset="-79"/>
              </a:rPr>
              <a:t>קראוואי</a:t>
            </a:r>
            <a:r>
              <a:rPr lang="he-IL" sz="1800" dirty="0">
                <a:effectLst/>
                <a:latin typeface="Calibri" panose="020F0502020204030204" pitchFamily="34" charset="0"/>
                <a:ea typeface="Calibri" panose="020F0502020204030204" pitchFamily="34" charset="0"/>
                <a:cs typeface="David" panose="020E0502060401010101" pitchFamily="34" charset="-79"/>
              </a:rPr>
              <a:t> כאדם לא מעניין ומן השורה.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Content Placeholder 4" descr="A picture containing text&#10;&#10;Description automatically generated">
            <a:extLst>
              <a:ext uri="{FF2B5EF4-FFF2-40B4-BE49-F238E27FC236}">
                <a16:creationId xmlns:a16="http://schemas.microsoft.com/office/drawing/2014/main" id="{29AF15D0-0582-4E03-BC30-C30598C99C08}"/>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9284" r="2359" b="-1"/>
          <a:stretch/>
        </p:blipFill>
        <p:spPr>
          <a:xfrm>
            <a:off x="6526204" y="639097"/>
            <a:ext cx="5119696"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961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7CB2-F06B-4EE1-BD21-E84D60638DDC}"/>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he-IL" sz="3600"/>
              <a:t>רגש כוכבים/ נריה בן צבי גאלי</a:t>
            </a:r>
            <a:endParaRPr lang="en-US" sz="3600" dirty="0"/>
          </a:p>
        </p:txBody>
      </p:sp>
      <p:sp>
        <p:nvSpPr>
          <p:cNvPr id="4" name="Text Placeholder 3">
            <a:extLst>
              <a:ext uri="{FF2B5EF4-FFF2-40B4-BE49-F238E27FC236}">
                <a16:creationId xmlns:a16="http://schemas.microsoft.com/office/drawing/2014/main" id="{142B0A73-DD08-4B8A-9A72-81C8434F3070}"/>
              </a:ext>
            </a:extLst>
          </p:cNvPr>
          <p:cNvSpPr>
            <a:spLocks noGrp="1"/>
          </p:cNvSpPr>
          <p:nvPr>
            <p:ph type="body" sz="half" idx="2"/>
          </p:nvPr>
        </p:nvSpPr>
        <p:spPr>
          <a:xfrm>
            <a:off x="685801" y="1739973"/>
            <a:ext cx="5219699" cy="4739203"/>
          </a:xfrm>
        </p:spPr>
        <p:txBody>
          <a:bodyPr vert="horz" lIns="91440" tIns="45720" rIns="91440" bIns="45720" rtlCol="0" anchor="ctr">
            <a:normAutofit fontScale="92500" lnSpcReduction="10000"/>
          </a:bodyPr>
          <a:lstStyle/>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כל אדם מרגיש רגש נדיב,</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רצון לתת, רצון לעשות, רצון לעזור,</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הרצון הזה עשוי מאבק כוכבים.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רגש הכוכבים מגיח לפעמים בלי סיבה,</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משום מקום, ללא אזהרה.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זה לא משנה אם זה מעשה גדול או קטן,</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מעשה טוב ממלא את הלב.</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לפעמים רגשות כוכבים מרגישות מעייפות ומציקות,</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אך בסוף תבין שעולם מלא כוכבים הוא עולם של שמחות.</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עליך להחזיק את הכוכב שבך,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he-IL" sz="1800">
                <a:effectLst/>
                <a:latin typeface="Calibri" panose="020F0502020204030204" pitchFamily="34" charset="0"/>
                <a:ea typeface="Calibri" panose="020F0502020204030204" pitchFamily="34" charset="0"/>
                <a:cs typeface="David" panose="020E0502060401010101" pitchFamily="34" charset="-79"/>
              </a:rPr>
              <a:t>זהו החומר שממנו שמחה עשויה.</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170" name="Picture 2" descr="Emotional Stardust by Disperari on Amazon Music - Amazon.com">
            <a:extLst>
              <a:ext uri="{FF2B5EF4-FFF2-40B4-BE49-F238E27FC236}">
                <a16:creationId xmlns:a16="http://schemas.microsoft.com/office/drawing/2014/main" id="{47715C49-050D-4C20-93A9-D62A5FCB14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2" y="120581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08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1177CB2-F06B-4EE1-BD21-E84D60638DDC}"/>
              </a:ext>
            </a:extLst>
          </p:cNvPr>
          <p:cNvSpPr>
            <a:spLocks noGrp="1"/>
          </p:cNvSpPr>
          <p:nvPr>
            <p:ph type="title"/>
          </p:nvPr>
        </p:nvSpPr>
        <p:spPr>
          <a:xfrm>
            <a:off x="6400800" y="609600"/>
            <a:ext cx="5147730" cy="1641987"/>
          </a:xfrm>
        </p:spPr>
        <p:txBody>
          <a:bodyPr vert="horz" lIns="91440" tIns="45720" rIns="91440" bIns="45720" rtlCol="0" anchor="ctr">
            <a:normAutofit/>
          </a:bodyPr>
          <a:lstStyle/>
          <a:p>
            <a:r>
              <a:rPr lang="en-US" sz="3600"/>
              <a:t>ילדת כוכבים/ יעל קרסיק</a:t>
            </a:r>
            <a:endParaRPr lang="en-US" sz="3600" dirty="0"/>
          </a:p>
        </p:txBody>
      </p:sp>
      <p:pic>
        <p:nvPicPr>
          <p:cNvPr id="5" name="Content Placeholder 4" descr="A picture containing text, picture frame&#10;&#10;Description automatically generated">
            <a:extLst>
              <a:ext uri="{FF2B5EF4-FFF2-40B4-BE49-F238E27FC236}">
                <a16:creationId xmlns:a16="http://schemas.microsoft.com/office/drawing/2014/main" id="{9D4A442B-7579-4ACA-A141-E51FC3BC4DBD}"/>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9156"/>
          <a:stretch/>
        </p:blipFill>
        <p:spPr>
          <a:xfrm>
            <a:off x="20" y="975"/>
            <a:ext cx="6095980" cy="6858000"/>
          </a:xfrm>
          <a:prstGeom prst="rect">
            <a:avLst/>
          </a:prstGeom>
        </p:spPr>
      </p:pic>
      <p:sp>
        <p:nvSpPr>
          <p:cNvPr id="4" name="Text Placeholder 3">
            <a:extLst>
              <a:ext uri="{FF2B5EF4-FFF2-40B4-BE49-F238E27FC236}">
                <a16:creationId xmlns:a16="http://schemas.microsoft.com/office/drawing/2014/main" id="{142B0A73-DD08-4B8A-9A72-81C8434F3070}"/>
              </a:ext>
            </a:extLst>
          </p:cNvPr>
          <p:cNvSpPr>
            <a:spLocks noGrp="1"/>
          </p:cNvSpPr>
          <p:nvPr>
            <p:ph type="body" sz="half" idx="2"/>
          </p:nvPr>
        </p:nvSpPr>
        <p:spPr>
          <a:xfrm>
            <a:off x="6400800" y="2251587"/>
            <a:ext cx="5147730" cy="3637935"/>
          </a:xfrm>
        </p:spPr>
        <p:txBody>
          <a:bodyPr vert="horz" lIns="91440" tIns="45720" rIns="91440" bIns="45720" rtlCol="0" anchor="ctr">
            <a:normAutofit/>
          </a:bodyPr>
          <a:lstStyle/>
          <a:p>
            <a:pPr marL="0" marR="0" algn="r">
              <a:buFont typeface="Arial"/>
              <a:buChar char="•"/>
            </a:pPr>
            <a:r>
              <a:rPr lang="en-US" dirty="0" err="1"/>
              <a:t>זוהי</a:t>
            </a:r>
            <a:r>
              <a:rPr lang="en-US" dirty="0"/>
              <a:t> </a:t>
            </a:r>
            <a:r>
              <a:rPr lang="en-US" dirty="0" err="1"/>
              <a:t>ילדת</a:t>
            </a:r>
            <a:r>
              <a:rPr lang="en-US" dirty="0"/>
              <a:t> </a:t>
            </a:r>
            <a:r>
              <a:rPr lang="en-US" dirty="0" err="1"/>
              <a:t>כוכבים</a:t>
            </a:r>
            <a:r>
              <a:rPr lang="en-US" dirty="0"/>
              <a:t> </a:t>
            </a:r>
            <a:r>
              <a:rPr lang="en-US" dirty="0" err="1"/>
              <a:t>כפי</a:t>
            </a:r>
            <a:r>
              <a:rPr lang="en-US" dirty="0"/>
              <a:t> </a:t>
            </a:r>
            <a:r>
              <a:rPr lang="en-US" dirty="0" err="1"/>
              <a:t>שדמנייתי</a:t>
            </a:r>
            <a:r>
              <a:rPr lang="en-US" dirty="0"/>
              <a:t> </a:t>
            </a:r>
            <a:r>
              <a:rPr lang="en-US" dirty="0" err="1"/>
              <a:t>אותה</a:t>
            </a:r>
            <a:r>
              <a:rPr lang="en-US" dirty="0"/>
              <a:t>. </a:t>
            </a:r>
          </a:p>
          <a:p>
            <a:pPr marL="0" marR="0" algn="r">
              <a:buFont typeface="Arial"/>
              <a:buChar char="•"/>
            </a:pPr>
            <a:r>
              <a:rPr lang="en-US" dirty="0" err="1"/>
              <a:t>בציור</a:t>
            </a:r>
            <a:r>
              <a:rPr lang="en-US" dirty="0"/>
              <a:t> </a:t>
            </a:r>
            <a:r>
              <a:rPr lang="en-US" dirty="0" err="1"/>
              <a:t>רואים</a:t>
            </a:r>
            <a:r>
              <a:rPr lang="en-US" dirty="0"/>
              <a:t> </a:t>
            </a:r>
            <a:r>
              <a:rPr lang="en-US" dirty="0" err="1"/>
              <a:t>ילדה</a:t>
            </a:r>
            <a:r>
              <a:rPr lang="en-US" dirty="0"/>
              <a:t> </a:t>
            </a:r>
            <a:r>
              <a:rPr lang="en-US" dirty="0" err="1"/>
              <a:t>שמחה</a:t>
            </a:r>
            <a:r>
              <a:rPr lang="en-US" dirty="0"/>
              <a:t>, </a:t>
            </a:r>
            <a:r>
              <a:rPr lang="en-US" dirty="0" err="1"/>
              <a:t>מחייכת</a:t>
            </a:r>
            <a:r>
              <a:rPr lang="en-US" dirty="0"/>
              <a:t>, </a:t>
            </a:r>
            <a:r>
              <a:rPr lang="en-US" dirty="0" err="1"/>
              <a:t>וחולמת</a:t>
            </a:r>
            <a:r>
              <a:rPr lang="en-US" dirty="0"/>
              <a:t>. </a:t>
            </a:r>
            <a:r>
              <a:rPr lang="en-US" dirty="0" err="1"/>
              <a:t>היא</a:t>
            </a:r>
            <a:r>
              <a:rPr lang="en-US" dirty="0"/>
              <a:t> </a:t>
            </a:r>
            <a:r>
              <a:rPr lang="en-US" dirty="0" err="1"/>
              <a:t>לובשת</a:t>
            </a:r>
            <a:r>
              <a:rPr lang="en-US" dirty="0"/>
              <a:t> </a:t>
            </a:r>
            <a:r>
              <a:rPr lang="en-US" dirty="0" err="1"/>
              <a:t>שמלה</a:t>
            </a:r>
            <a:r>
              <a:rPr lang="en-US" dirty="0"/>
              <a:t> </a:t>
            </a:r>
            <a:r>
              <a:rPr lang="en-US" dirty="0" err="1"/>
              <a:t>לבנה</a:t>
            </a:r>
            <a:r>
              <a:rPr lang="en-US" dirty="0"/>
              <a:t> </a:t>
            </a:r>
            <a:r>
              <a:rPr lang="en-US" dirty="0" err="1"/>
              <a:t>ארוכה</a:t>
            </a:r>
            <a:r>
              <a:rPr lang="en-US" dirty="0"/>
              <a:t> </a:t>
            </a:r>
            <a:r>
              <a:rPr lang="en-US" dirty="0" err="1"/>
              <a:t>ומתחתיה</a:t>
            </a:r>
            <a:r>
              <a:rPr lang="en-US" dirty="0"/>
              <a:t> </a:t>
            </a:r>
            <a:r>
              <a:rPr lang="en-US" dirty="0" err="1"/>
              <a:t>חולצה</a:t>
            </a:r>
            <a:r>
              <a:rPr lang="en-US" dirty="0"/>
              <a:t> </a:t>
            </a:r>
            <a:r>
              <a:rPr lang="en-US" dirty="0" err="1"/>
              <a:t>צבעונית</a:t>
            </a:r>
            <a:r>
              <a:rPr lang="en-US" dirty="0"/>
              <a:t> </a:t>
            </a:r>
            <a:r>
              <a:rPr lang="en-US" dirty="0" err="1"/>
              <a:t>ובולטת</a:t>
            </a:r>
            <a:r>
              <a:rPr lang="en-US" dirty="0"/>
              <a:t> </a:t>
            </a:r>
            <a:r>
              <a:rPr lang="en-US" dirty="0" err="1"/>
              <a:t>כמו</a:t>
            </a:r>
            <a:r>
              <a:rPr lang="en-US" dirty="0"/>
              <a:t> </a:t>
            </a:r>
            <a:r>
              <a:rPr lang="en-US" dirty="0" err="1"/>
              <a:t>האישיות</a:t>
            </a:r>
            <a:r>
              <a:rPr lang="en-US" dirty="0"/>
              <a:t> </a:t>
            </a:r>
            <a:r>
              <a:rPr lang="en-US" dirty="0" err="1"/>
              <a:t>שלה</a:t>
            </a:r>
            <a:r>
              <a:rPr lang="en-US" dirty="0"/>
              <a:t>. </a:t>
            </a:r>
            <a:r>
              <a:rPr lang="en-US" dirty="0" err="1"/>
              <a:t>יש</a:t>
            </a:r>
            <a:r>
              <a:rPr lang="en-US" dirty="0"/>
              <a:t> </a:t>
            </a:r>
            <a:r>
              <a:rPr lang="en-US" dirty="0" err="1"/>
              <a:t>לה</a:t>
            </a:r>
            <a:r>
              <a:rPr lang="en-US" dirty="0"/>
              <a:t> </a:t>
            </a:r>
            <a:r>
              <a:rPr lang="en-US" dirty="0" err="1"/>
              <a:t>את</a:t>
            </a:r>
            <a:r>
              <a:rPr lang="en-US" dirty="0"/>
              <a:t> </a:t>
            </a:r>
            <a:r>
              <a:rPr lang="en-US" dirty="0" err="1"/>
              <a:t>קינמון</a:t>
            </a:r>
            <a:r>
              <a:rPr lang="en-US" dirty="0"/>
              <a:t> </a:t>
            </a:r>
            <a:r>
              <a:rPr lang="en-US" dirty="0" err="1"/>
              <a:t>העכברוש</a:t>
            </a:r>
            <a:r>
              <a:rPr lang="en-US" dirty="0"/>
              <a:t> </a:t>
            </a:r>
            <a:r>
              <a:rPr lang="en-US" dirty="0" err="1"/>
              <a:t>שיושב</a:t>
            </a:r>
            <a:r>
              <a:rPr lang="en-US" dirty="0"/>
              <a:t> </a:t>
            </a:r>
            <a:r>
              <a:rPr lang="en-US" dirty="0" err="1"/>
              <a:t>על</a:t>
            </a:r>
            <a:r>
              <a:rPr lang="en-US" dirty="0"/>
              <a:t> </a:t>
            </a:r>
            <a:r>
              <a:rPr lang="en-US" dirty="0" err="1"/>
              <a:t>כתפה</a:t>
            </a:r>
            <a:r>
              <a:rPr lang="en-US" dirty="0"/>
              <a:t> </a:t>
            </a:r>
            <a:r>
              <a:rPr lang="en-US" dirty="0" err="1"/>
              <a:t>כמו</a:t>
            </a:r>
            <a:r>
              <a:rPr lang="en-US" dirty="0"/>
              <a:t> </a:t>
            </a:r>
            <a:r>
              <a:rPr lang="en-US" dirty="0" err="1"/>
              <a:t>תמיד</a:t>
            </a:r>
            <a:r>
              <a:rPr lang="en-US" dirty="0"/>
              <a:t>. </a:t>
            </a:r>
          </a:p>
          <a:p>
            <a:pPr marL="0" marR="0" algn="r">
              <a:buFont typeface="Arial"/>
              <a:buChar char="•"/>
            </a:pPr>
            <a:r>
              <a:rPr lang="en-US" dirty="0" err="1"/>
              <a:t>יש</a:t>
            </a:r>
            <a:r>
              <a:rPr lang="en-US" dirty="0"/>
              <a:t> </a:t>
            </a:r>
            <a:r>
              <a:rPr lang="en-US" dirty="0" err="1"/>
              <a:t>לה</a:t>
            </a:r>
            <a:r>
              <a:rPr lang="en-US" dirty="0"/>
              <a:t> </a:t>
            </a:r>
            <a:r>
              <a:rPr lang="en-US" dirty="0" err="1"/>
              <a:t>זר</a:t>
            </a:r>
            <a:r>
              <a:rPr lang="en-US" dirty="0"/>
              <a:t> </a:t>
            </a:r>
            <a:r>
              <a:rPr lang="en-US" dirty="0" err="1"/>
              <a:t>פרחים</a:t>
            </a:r>
            <a:r>
              <a:rPr lang="en-US" dirty="0"/>
              <a:t> </a:t>
            </a:r>
            <a:r>
              <a:rPr lang="en-US" dirty="0" err="1"/>
              <a:t>על</a:t>
            </a:r>
            <a:r>
              <a:rPr lang="en-US" dirty="0"/>
              <a:t> </a:t>
            </a:r>
            <a:r>
              <a:rPr lang="en-US" dirty="0" err="1"/>
              <a:t>הראש</a:t>
            </a:r>
            <a:r>
              <a:rPr lang="en-US" dirty="0"/>
              <a:t> </a:t>
            </a:r>
            <a:r>
              <a:rPr lang="en-US" dirty="0" err="1"/>
              <a:t>כי</a:t>
            </a:r>
            <a:r>
              <a:rPr lang="en-US" dirty="0"/>
              <a:t> </a:t>
            </a:r>
            <a:r>
              <a:rPr lang="en-US" dirty="0" err="1"/>
              <a:t>היא</a:t>
            </a:r>
            <a:r>
              <a:rPr lang="en-US" dirty="0"/>
              <a:t> </a:t>
            </a:r>
            <a:r>
              <a:rPr lang="en-US" dirty="0" err="1"/>
              <a:t>אוהבת</a:t>
            </a:r>
            <a:r>
              <a:rPr lang="en-US" dirty="0"/>
              <a:t> </a:t>
            </a:r>
            <a:r>
              <a:rPr lang="en-US" dirty="0" err="1"/>
              <a:t>טבע</a:t>
            </a:r>
            <a:r>
              <a:rPr lang="en-US" dirty="0"/>
              <a:t>. </a:t>
            </a:r>
            <a:r>
              <a:rPr lang="en-US" dirty="0" err="1"/>
              <a:t>שיערה</a:t>
            </a:r>
            <a:r>
              <a:rPr lang="en-US" dirty="0"/>
              <a:t> </a:t>
            </a:r>
            <a:r>
              <a:rPr lang="en-US" dirty="0" err="1"/>
              <a:t>קלוע</a:t>
            </a:r>
            <a:r>
              <a:rPr lang="en-US" dirty="0"/>
              <a:t> </a:t>
            </a:r>
            <a:r>
              <a:rPr lang="en-US" dirty="0" err="1"/>
              <a:t>בצמות</a:t>
            </a:r>
            <a:r>
              <a:rPr lang="en-US" dirty="0"/>
              <a:t> </a:t>
            </a:r>
            <a:r>
              <a:rPr lang="en-US" dirty="0" err="1"/>
              <a:t>כפי</a:t>
            </a:r>
            <a:r>
              <a:rPr lang="en-US" dirty="0"/>
              <a:t> </a:t>
            </a:r>
            <a:r>
              <a:rPr lang="en-US" dirty="0" err="1"/>
              <a:t>שאוהבת</a:t>
            </a:r>
            <a:r>
              <a:rPr lang="en-US" dirty="0"/>
              <a:t> </a:t>
            </a:r>
            <a:r>
              <a:rPr lang="en-US" dirty="0" err="1"/>
              <a:t>למרות</a:t>
            </a:r>
            <a:r>
              <a:rPr lang="en-US" dirty="0"/>
              <a:t> </a:t>
            </a:r>
            <a:r>
              <a:rPr lang="en-US" dirty="0" err="1"/>
              <a:t>ששאר</a:t>
            </a:r>
            <a:r>
              <a:rPr lang="en-US" dirty="0"/>
              <a:t> </a:t>
            </a:r>
            <a:r>
              <a:rPr lang="en-US" dirty="0" err="1"/>
              <a:t>הבנות</a:t>
            </a:r>
            <a:r>
              <a:rPr lang="en-US" dirty="0"/>
              <a:t> </a:t>
            </a:r>
            <a:r>
              <a:rPr lang="en-US" dirty="0" err="1"/>
              <a:t>לא</a:t>
            </a:r>
            <a:r>
              <a:rPr lang="en-US" dirty="0"/>
              <a:t> </a:t>
            </a:r>
            <a:r>
              <a:rPr lang="en-US" dirty="0" err="1"/>
              <a:t>מסדרות</a:t>
            </a:r>
            <a:r>
              <a:rPr lang="en-US" dirty="0"/>
              <a:t> </a:t>
            </a:r>
            <a:r>
              <a:rPr lang="en-US" dirty="0" err="1"/>
              <a:t>את</a:t>
            </a:r>
            <a:r>
              <a:rPr lang="en-US" dirty="0"/>
              <a:t> </a:t>
            </a:r>
            <a:r>
              <a:rPr lang="en-US" dirty="0" err="1"/>
              <a:t>שיערן</a:t>
            </a:r>
            <a:r>
              <a:rPr lang="en-US" dirty="0"/>
              <a:t> </a:t>
            </a:r>
            <a:r>
              <a:rPr lang="en-US" dirty="0" err="1"/>
              <a:t>ככה</a:t>
            </a:r>
            <a:r>
              <a:rPr lang="en-US" dirty="0"/>
              <a:t> </a:t>
            </a:r>
            <a:r>
              <a:rPr lang="en-US" dirty="0" err="1"/>
              <a:t>בגיל</a:t>
            </a:r>
            <a:r>
              <a:rPr lang="en-US" dirty="0"/>
              <a:t> </a:t>
            </a:r>
            <a:r>
              <a:rPr lang="en-US" dirty="0" err="1"/>
              <a:t>הזה</a:t>
            </a:r>
            <a:r>
              <a:rPr lang="en-US" dirty="0"/>
              <a:t> </a:t>
            </a:r>
            <a:r>
              <a:rPr lang="en-US" dirty="0" err="1"/>
              <a:t>כבר</a:t>
            </a:r>
            <a:endParaRPr lang="he-IL" dirty="0"/>
          </a:p>
          <a:p>
            <a:pPr marL="0" marR="0" algn="r"/>
            <a:r>
              <a:rPr lang="en-US" dirty="0"/>
              <a:t>. </a:t>
            </a:r>
            <a:r>
              <a:rPr lang="en-US" dirty="0" err="1"/>
              <a:t>היא</a:t>
            </a:r>
            <a:r>
              <a:rPr lang="en-US" dirty="0"/>
              <a:t> </a:t>
            </a:r>
            <a:r>
              <a:rPr lang="en-US" dirty="0" err="1"/>
              <a:t>חיובית</a:t>
            </a:r>
            <a:r>
              <a:rPr lang="en-US" dirty="0"/>
              <a:t> </a:t>
            </a:r>
            <a:r>
              <a:rPr lang="en-US" dirty="0" err="1"/>
              <a:t>ובטוחה</a:t>
            </a:r>
            <a:r>
              <a:rPr lang="en-US" dirty="0"/>
              <a:t> </a:t>
            </a:r>
            <a:r>
              <a:rPr lang="en-US" dirty="0" err="1"/>
              <a:t>בעצמה</a:t>
            </a:r>
            <a:r>
              <a:rPr lang="en-US" dirty="0"/>
              <a:t>.</a:t>
            </a:r>
          </a:p>
          <a:p>
            <a:pPr marL="0" marR="0">
              <a:buFont typeface="Arial"/>
              <a:buChar char="•"/>
            </a:pPr>
            <a:endParaRPr lang="en-US" dirty="0"/>
          </a:p>
        </p:txBody>
      </p:sp>
    </p:spTree>
    <p:extLst>
      <p:ext uri="{BB962C8B-B14F-4D97-AF65-F5344CB8AC3E}">
        <p14:creationId xmlns:p14="http://schemas.microsoft.com/office/powerpoint/2010/main" val="324679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D75EE2-CF15-45F1-A961-37B449E21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279261F-ED87-4291-B7EC-9E3F5D8F4338}"/>
              </a:ext>
            </a:extLst>
          </p:cNvPr>
          <p:cNvSpPr>
            <a:spLocks noGrp="1"/>
          </p:cNvSpPr>
          <p:nvPr>
            <p:ph type="ctrTitle"/>
          </p:nvPr>
        </p:nvSpPr>
        <p:spPr>
          <a:xfrm>
            <a:off x="4916129" y="1964267"/>
            <a:ext cx="6243996" cy="2421464"/>
          </a:xfrm>
        </p:spPr>
        <p:txBody>
          <a:bodyPr>
            <a:normAutofit/>
          </a:bodyPr>
          <a:lstStyle/>
          <a:p>
            <a:r>
              <a:rPr lang="he-IL" dirty="0"/>
              <a:t>סירנו דה </a:t>
            </a:r>
            <a:r>
              <a:rPr lang="he-IL" dirty="0" err="1"/>
              <a:t>ברז'רק</a:t>
            </a:r>
            <a:endParaRPr lang="en-US" dirty="0"/>
          </a:p>
        </p:txBody>
      </p:sp>
      <p:sp>
        <p:nvSpPr>
          <p:cNvPr id="3" name="Subtitle 2">
            <a:extLst>
              <a:ext uri="{FF2B5EF4-FFF2-40B4-BE49-F238E27FC236}">
                <a16:creationId xmlns:a16="http://schemas.microsoft.com/office/drawing/2014/main" id="{3E19720D-1E35-4E80-9F99-D25F1D8DA6FB}"/>
              </a:ext>
            </a:extLst>
          </p:cNvPr>
          <p:cNvSpPr>
            <a:spLocks noGrp="1"/>
          </p:cNvSpPr>
          <p:nvPr>
            <p:ph type="subTitle" idx="1"/>
          </p:nvPr>
        </p:nvSpPr>
        <p:spPr>
          <a:xfrm>
            <a:off x="4916129" y="4385732"/>
            <a:ext cx="6243996" cy="1405467"/>
          </a:xfrm>
        </p:spPr>
        <p:txBody>
          <a:bodyPr>
            <a:normAutofit/>
          </a:bodyPr>
          <a:lstStyle/>
          <a:p>
            <a:r>
              <a:rPr lang="he-IL" dirty="0">
                <a:latin typeface="lora" panose="020B0604020202020204" pitchFamily="2" charset="0"/>
              </a:rPr>
              <a:t>"</a:t>
            </a:r>
            <a:r>
              <a:rPr lang="he-IL" b="0" i="0" dirty="0">
                <a:effectLst/>
                <a:latin typeface="lora" panose="020B0604020202020204" pitchFamily="2" charset="0"/>
              </a:rPr>
              <a:t>יש רק שתי בעיות לפתור כאשר הולכים לירח: ראשית, איך להגיע; ושנית, איך לחזור. המפתח הוא לא לעזוב לפני שתפתור את שתי הבעיות." (ניל ארמסטרונג)</a:t>
            </a:r>
            <a:endParaRPr lang="en-US" dirty="0"/>
          </a:p>
        </p:txBody>
      </p:sp>
      <p:pic>
        <p:nvPicPr>
          <p:cNvPr id="4" name="תמונה 1" descr="Credit: Getty Images/Hulton Archive">
            <a:extLst>
              <a:ext uri="{FF2B5EF4-FFF2-40B4-BE49-F238E27FC236}">
                <a16:creationId xmlns:a16="http://schemas.microsoft.com/office/drawing/2014/main" id="{B2FB7005-62A7-45D3-A51C-CC37B73DAF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61" r="101"/>
          <a:stretch/>
        </p:blipFill>
        <p:spPr bwMode="auto">
          <a:xfrm>
            <a:off x="20" y="975"/>
            <a:ext cx="4635988" cy="6858000"/>
          </a:xfrm>
          <a:prstGeom prst="rect">
            <a:avLst/>
          </a:prstGeom>
          <a:noFill/>
        </p:spPr>
      </p:pic>
    </p:spTree>
    <p:extLst>
      <p:ext uri="{BB962C8B-B14F-4D97-AF65-F5344CB8AC3E}">
        <p14:creationId xmlns:p14="http://schemas.microsoft.com/office/powerpoint/2010/main" val="17351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056-6823-4138-917B-D8534B30696E}"/>
              </a:ext>
            </a:extLst>
          </p:cNvPr>
          <p:cNvSpPr>
            <a:spLocks noGrp="1"/>
          </p:cNvSpPr>
          <p:nvPr>
            <p:ph type="title"/>
          </p:nvPr>
        </p:nvSpPr>
        <p:spPr>
          <a:xfrm>
            <a:off x="642693" y="2356539"/>
            <a:ext cx="10256955" cy="3474719"/>
          </a:xfrm>
        </p:spPr>
        <p:txBody>
          <a:bodyPr>
            <a:noAutofit/>
          </a:bodyPr>
          <a:lstStyle/>
          <a:p>
            <a:pPr algn="r"/>
            <a:r>
              <a:rPr lang="he-IL" sz="3800" dirty="0">
                <a:effectLst/>
                <a:latin typeface="Calibri" panose="020F0502020204030204" pitchFamily="34" charset="0"/>
                <a:ea typeface="Calibri" panose="020F0502020204030204" pitchFamily="34" charset="0"/>
                <a:cs typeface="David" panose="020E0502060401010101" pitchFamily="34" charset="-79"/>
              </a:rPr>
              <a:t>האסטרונום הנודע </a:t>
            </a:r>
            <a:r>
              <a:rPr lang="he-IL" sz="3800" dirty="0" err="1">
                <a:effectLst/>
                <a:latin typeface="Calibri" panose="020F0502020204030204" pitchFamily="34" charset="0"/>
                <a:ea typeface="Calibri" panose="020F0502020204030204" pitchFamily="34" charset="0"/>
                <a:cs typeface="David" panose="020E0502060401010101" pitchFamily="34" charset="-79"/>
              </a:rPr>
              <a:t>יוהנוס</a:t>
            </a:r>
            <a:r>
              <a:rPr lang="he-IL" sz="3800" dirty="0">
                <a:effectLst/>
                <a:latin typeface="Calibri" panose="020F0502020204030204" pitchFamily="34" charset="0"/>
                <a:ea typeface="Calibri" panose="020F0502020204030204" pitchFamily="34" charset="0"/>
                <a:cs typeface="David" panose="020E0502060401010101" pitchFamily="34" charset="-79"/>
              </a:rPr>
              <a:t> קפלר העלה את רעיון הטיסה לירח בחיבורו "</a:t>
            </a:r>
            <a:r>
              <a:rPr lang="he-IL" sz="3800" dirty="0" err="1">
                <a:effectLst/>
                <a:latin typeface="Calibri" panose="020F0502020204030204" pitchFamily="34" charset="0"/>
                <a:ea typeface="Calibri" panose="020F0502020204030204" pitchFamily="34" charset="0"/>
                <a:cs typeface="David" panose="020E0502060401010101" pitchFamily="34" charset="-79"/>
              </a:rPr>
              <a:t>סומניום</a:t>
            </a:r>
            <a:r>
              <a:rPr lang="he-IL" sz="3800" dirty="0">
                <a:effectLst/>
                <a:latin typeface="Calibri" panose="020F0502020204030204" pitchFamily="34" charset="0"/>
                <a:ea typeface="Calibri" panose="020F0502020204030204" pitchFamily="34" charset="0"/>
                <a:cs typeface="David" panose="020E0502060401010101" pitchFamily="34" charset="-79"/>
              </a:rPr>
              <a:t>" ("החלום") בשנת 1608. הרעיון היה כה מוזר בזמנו שקפלר בחר בשדים שיעבירו את הגיבור לירח. אך בשנת 1657 הסופר הצרפתי </a:t>
            </a:r>
            <a:r>
              <a:rPr lang="he-IL" sz="3800" dirty="0" err="1">
                <a:effectLst/>
                <a:latin typeface="Calibri" panose="020F0502020204030204" pitchFamily="34" charset="0"/>
                <a:ea typeface="Calibri" panose="020F0502020204030204" pitchFamily="34" charset="0"/>
                <a:cs typeface="David" panose="020E0502060401010101" pitchFamily="34" charset="-79"/>
              </a:rPr>
              <a:t>סיראנו</a:t>
            </a:r>
            <a:r>
              <a:rPr lang="he-IL" sz="3800" dirty="0">
                <a:effectLst/>
                <a:latin typeface="Calibri" panose="020F0502020204030204" pitchFamily="34" charset="0"/>
                <a:ea typeface="Calibri" panose="020F0502020204030204" pitchFamily="34" charset="0"/>
                <a:cs typeface="David" panose="020E0502060401010101" pitchFamily="34" charset="-79"/>
              </a:rPr>
              <a:t> דה </a:t>
            </a:r>
            <a:r>
              <a:rPr lang="he-IL" sz="3800" dirty="0" err="1">
                <a:effectLst/>
                <a:latin typeface="Calibri" panose="020F0502020204030204" pitchFamily="34" charset="0"/>
                <a:ea typeface="Calibri" panose="020F0502020204030204" pitchFamily="34" charset="0"/>
                <a:cs typeface="David" panose="020E0502060401010101" pitchFamily="34" charset="-79"/>
              </a:rPr>
              <a:t>ברז'ראק</a:t>
            </a:r>
            <a:r>
              <a:rPr lang="he-IL" sz="3800" dirty="0">
                <a:effectLst/>
                <a:latin typeface="Calibri" panose="020F0502020204030204" pitchFamily="34" charset="0"/>
                <a:ea typeface="Calibri" panose="020F0502020204030204" pitchFamily="34" charset="0"/>
                <a:cs typeface="David" panose="020E0502060401010101" pitchFamily="34" charset="-79"/>
              </a:rPr>
              <a:t> החליט שמכונה תטיס את גיבור הסיפור "העולמות האחרים: המדינות והאימפריות של הירח" אל הירח בעזרת זיקוקי דינור. זה מזכיר מאוד רקטה בעלת מנוע בערה פנימית, כמו הטילים המשמשים היום לטיסות לחלל. דה </a:t>
            </a:r>
            <a:r>
              <a:rPr lang="he-IL" sz="3800" dirty="0" err="1">
                <a:effectLst/>
                <a:latin typeface="Calibri" panose="020F0502020204030204" pitchFamily="34" charset="0"/>
                <a:ea typeface="Calibri" panose="020F0502020204030204" pitchFamily="34" charset="0"/>
                <a:cs typeface="David" panose="020E0502060401010101" pitchFamily="34" charset="-79"/>
              </a:rPr>
              <a:t>ברז'ראק</a:t>
            </a:r>
            <a:r>
              <a:rPr lang="he-IL" sz="3800" dirty="0">
                <a:effectLst/>
                <a:latin typeface="Calibri" panose="020F0502020204030204" pitchFamily="34" charset="0"/>
                <a:ea typeface="Calibri" panose="020F0502020204030204" pitchFamily="34" charset="0"/>
                <a:cs typeface="David" panose="020E0502060401010101" pitchFamily="34" charset="-79"/>
              </a:rPr>
              <a:t> הקדים את דורו ב־300 שנה! </a:t>
            </a:r>
            <a:br>
              <a:rPr lang="en-US" sz="3800" dirty="0">
                <a:effectLst/>
                <a:latin typeface="Calibri" panose="020F0502020204030204" pitchFamily="34" charset="0"/>
                <a:ea typeface="Calibri" panose="020F0502020204030204" pitchFamily="34" charset="0"/>
                <a:cs typeface="Arial" panose="020B0604020202020204" pitchFamily="34" charset="0"/>
              </a:rPr>
            </a:br>
            <a:endParaRPr lang="en-US" sz="3800" dirty="0"/>
          </a:p>
        </p:txBody>
      </p:sp>
      <p:sp>
        <p:nvSpPr>
          <p:cNvPr id="3" name="Text Placeholder 2">
            <a:extLst>
              <a:ext uri="{FF2B5EF4-FFF2-40B4-BE49-F238E27FC236}">
                <a16:creationId xmlns:a16="http://schemas.microsoft.com/office/drawing/2014/main" id="{EE302E50-8175-403B-AFB5-7A430494C864}"/>
              </a:ext>
            </a:extLst>
          </p:cNvPr>
          <p:cNvSpPr>
            <a:spLocks noGrp="1"/>
          </p:cNvSpPr>
          <p:nvPr>
            <p:ph type="body" sz="quarter" idx="13"/>
          </p:nvPr>
        </p:nvSpPr>
        <p:spPr/>
        <p:txBody>
          <a:bodyPr>
            <a:noAutofit/>
          </a:bodyPr>
          <a:lstStyle/>
          <a:p>
            <a:endParaRPr lang="en-US" sz="2400" dirty="0"/>
          </a:p>
        </p:txBody>
      </p:sp>
      <p:sp>
        <p:nvSpPr>
          <p:cNvPr id="4" name="Text Placeholder 3">
            <a:extLst>
              <a:ext uri="{FF2B5EF4-FFF2-40B4-BE49-F238E27FC236}">
                <a16:creationId xmlns:a16="http://schemas.microsoft.com/office/drawing/2014/main" id="{738E41C8-C7A8-4149-AA23-44A267D645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03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תמונה 6" descr="تويتر \ Boaz Cohen على تويتر: &amp;quot;@yaelsr הארי סטיילס (המהמם) הוא הגבר הראשון  שמצטלם לשער של ווג. לא?&amp;quot;">
            <a:extLst>
              <a:ext uri="{FF2B5EF4-FFF2-40B4-BE49-F238E27FC236}">
                <a16:creationId xmlns:a16="http://schemas.microsoft.com/office/drawing/2014/main" id="{3D7E4CA4-AFC4-4F64-B468-C1E4C284BF81}"/>
              </a:ext>
            </a:extLst>
          </p:cNvPr>
          <p:cNvPicPr>
            <a:picLocks noChangeAspect="1"/>
          </p:cNvPicPr>
          <p:nvPr/>
        </p:nvPicPr>
        <p:blipFill rotWithShape="1">
          <a:blip r:embed="rId3">
            <a:extLst>
              <a:ext uri="{28A0092B-C50C-407E-A947-70E740481C1C}">
                <a14:useLocalDpi xmlns:a14="http://schemas.microsoft.com/office/drawing/2010/main" val="0"/>
              </a:ext>
            </a:extLst>
          </a:blip>
          <a:srcRect t="9999" r="2" b="2"/>
          <a:stretch/>
        </p:blipFill>
        <p:spPr bwMode="auto">
          <a:xfrm>
            <a:off x="20" y="975"/>
            <a:ext cx="6095980" cy="6858000"/>
          </a:xfrm>
          <a:prstGeom prst="rect">
            <a:avLst/>
          </a:prstGeom>
          <a:noFill/>
        </p:spPr>
      </p:pic>
      <p:pic>
        <p:nvPicPr>
          <p:cNvPr id="11" name="Picture 10">
            <a:extLst>
              <a:ext uri="{FF2B5EF4-FFF2-40B4-BE49-F238E27FC236}">
                <a16:creationId xmlns:a16="http://schemas.microsoft.com/office/drawing/2014/main" id="{F7057E50-1D91-4453-BBA0-DD604B5CDA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279261F-ED87-4291-B7EC-9E3F5D8F4338}"/>
              </a:ext>
            </a:extLst>
          </p:cNvPr>
          <p:cNvSpPr>
            <a:spLocks noGrp="1"/>
          </p:cNvSpPr>
          <p:nvPr>
            <p:ph type="ctrTitle"/>
          </p:nvPr>
        </p:nvSpPr>
        <p:spPr>
          <a:xfrm>
            <a:off x="6777498" y="600504"/>
            <a:ext cx="4729828" cy="2421464"/>
          </a:xfrm>
        </p:spPr>
        <p:txBody>
          <a:bodyPr>
            <a:normAutofit/>
          </a:bodyPr>
          <a:lstStyle/>
          <a:p>
            <a:r>
              <a:rPr lang="he-IL" dirty="0"/>
              <a:t>הארי </a:t>
            </a:r>
            <a:r>
              <a:rPr lang="he-IL" dirty="0" err="1"/>
              <a:t>סטיילס</a:t>
            </a:r>
            <a:endParaRPr lang="en-US" dirty="0"/>
          </a:p>
        </p:txBody>
      </p:sp>
      <p:sp>
        <p:nvSpPr>
          <p:cNvPr id="3" name="Subtitle 2">
            <a:extLst>
              <a:ext uri="{FF2B5EF4-FFF2-40B4-BE49-F238E27FC236}">
                <a16:creationId xmlns:a16="http://schemas.microsoft.com/office/drawing/2014/main" id="{3E19720D-1E35-4E80-9F99-D25F1D8DA6FB}"/>
              </a:ext>
            </a:extLst>
          </p:cNvPr>
          <p:cNvSpPr>
            <a:spLocks noGrp="1"/>
          </p:cNvSpPr>
          <p:nvPr>
            <p:ph type="subTitle" idx="1"/>
          </p:nvPr>
        </p:nvSpPr>
        <p:spPr>
          <a:xfrm>
            <a:off x="6728130" y="3079447"/>
            <a:ext cx="4729828" cy="1405467"/>
          </a:xfrm>
        </p:spPr>
        <p:txBody>
          <a:bodyPr>
            <a:noAutofit/>
          </a:bodyPr>
          <a:lstStyle/>
          <a:p>
            <a:pPr>
              <a:lnSpc>
                <a:spcPct val="90000"/>
              </a:lnSpc>
            </a:pPr>
            <a:r>
              <a:rPr lang="he-IL" sz="2400" b="0" i="0" dirty="0">
                <a:solidFill>
                  <a:srgbClr val="FF0000"/>
                </a:solidFill>
                <a:effectLst/>
                <a:latin typeface="arial" panose="020B0604020202020204" pitchFamily="34" charset="0"/>
              </a:rPr>
              <a:t>"תהיה עצמך לאנשים תמיד יהיה מה להגיד אז שלפחות יגידו על מה שאתה באמת ולא על משהו שאתה לא"</a:t>
            </a:r>
            <a:r>
              <a:rPr lang="he-IL" sz="2400" b="0" i="0" dirty="0">
                <a:solidFill>
                  <a:srgbClr val="FF0000"/>
                </a:solidFill>
                <a:effectLst/>
                <a:latin typeface="lora" panose="020B0604020202020204" pitchFamily="2" charset="0"/>
              </a:rPr>
              <a:t>                       </a:t>
            </a:r>
          </a:p>
          <a:p>
            <a:pPr>
              <a:lnSpc>
                <a:spcPct val="90000"/>
              </a:lnSpc>
            </a:pPr>
            <a:endParaRPr lang="he-IL" sz="2400" dirty="0">
              <a:solidFill>
                <a:srgbClr val="FF0000"/>
              </a:solidFill>
              <a:latin typeface="lora" panose="020B0604020202020204" pitchFamily="2" charset="0"/>
            </a:endParaRPr>
          </a:p>
          <a:p>
            <a:pPr>
              <a:lnSpc>
                <a:spcPct val="90000"/>
              </a:lnSpc>
            </a:pPr>
            <a:r>
              <a:rPr lang="he-IL" sz="2400" dirty="0">
                <a:solidFill>
                  <a:srgbClr val="FF0000"/>
                </a:solidFill>
                <a:latin typeface="lora" panose="020B0604020202020204" pitchFamily="2" charset="0"/>
              </a:rPr>
              <a:t>דניאל וליהי זכריה </a:t>
            </a:r>
            <a:endParaRPr lang="en-US" sz="2400" dirty="0">
              <a:solidFill>
                <a:srgbClr val="FF0000"/>
              </a:solidFill>
            </a:endParaRPr>
          </a:p>
        </p:txBody>
      </p:sp>
    </p:spTree>
    <p:extLst>
      <p:ext uri="{BB962C8B-B14F-4D97-AF65-F5344CB8AC3E}">
        <p14:creationId xmlns:p14="http://schemas.microsoft.com/office/powerpoint/2010/main" val="25342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056-6823-4138-917B-D8534B30696E}"/>
              </a:ext>
            </a:extLst>
          </p:cNvPr>
          <p:cNvSpPr>
            <a:spLocks noGrp="1"/>
          </p:cNvSpPr>
          <p:nvPr>
            <p:ph type="title"/>
          </p:nvPr>
        </p:nvSpPr>
        <p:spPr>
          <a:xfrm>
            <a:off x="642693" y="2356539"/>
            <a:ext cx="10256955" cy="3474719"/>
          </a:xfrm>
        </p:spPr>
        <p:txBody>
          <a:bodyPr>
            <a:noAutofit/>
          </a:bodyPr>
          <a:lstStyle/>
          <a:p>
            <a:pPr marL="342900" marR="0" lvl="0" indent="-342900" algn="r" rtl="1">
              <a:lnSpc>
                <a:spcPct val="150000"/>
              </a:lnSpc>
              <a:spcBef>
                <a:spcPts val="0"/>
              </a:spcBef>
              <a:spcAft>
                <a:spcPts val="800"/>
              </a:spcAft>
              <a:buFont typeface="+mj-lt"/>
              <a:buAutoNum type="arabicParenR"/>
            </a:pPr>
            <a:r>
              <a:rPr lang="he-IL" sz="2400" dirty="0">
                <a:effectLst/>
                <a:latin typeface="Calibri" panose="020F0502020204030204" pitchFamily="34" charset="0"/>
                <a:ea typeface="Calibri" panose="020F0502020204030204" pitchFamily="34" charset="0"/>
                <a:cs typeface="David" panose="020E0502060401010101" pitchFamily="34" charset="-79"/>
              </a:rPr>
              <a:t> הארי </a:t>
            </a:r>
            <a:r>
              <a:rPr lang="he-IL" sz="2400" dirty="0" err="1">
                <a:effectLst/>
                <a:latin typeface="Calibri" panose="020F0502020204030204" pitchFamily="34" charset="0"/>
                <a:ea typeface="Calibri" panose="020F0502020204030204" pitchFamily="34" charset="0"/>
                <a:cs typeface="David" panose="020E0502060401010101" pitchFamily="34" charset="-79"/>
              </a:rPr>
              <a:t>סטיילס</a:t>
            </a:r>
            <a:r>
              <a:rPr lang="he-IL" sz="2400" dirty="0">
                <a:effectLst/>
                <a:latin typeface="Calibri" panose="020F0502020204030204" pitchFamily="34" charset="0"/>
                <a:ea typeface="Calibri" panose="020F0502020204030204" pitchFamily="34" charset="0"/>
                <a:cs typeface="David" panose="020E0502060401010101" pitchFamily="34" charset="-79"/>
              </a:rPr>
              <a:t> הוא זמר, שחקן, ויוצר בן 27. הוא אישיות בעלת השפעה רבה על בני נוער ועל צעירים רבים, וידוע בהיותו פורץ מוסכמות חברתיות. </a:t>
            </a:r>
            <a:br>
              <a:rPr lang="en-US" sz="2400" dirty="0">
                <a:effectLst/>
                <a:latin typeface="Calibri" panose="020F0502020204030204" pitchFamily="34" charset="0"/>
                <a:ea typeface="Calibri" panose="020F0502020204030204" pitchFamily="34" charset="0"/>
                <a:cs typeface="Arial" panose="020B0604020202020204" pitchFamily="34" charset="0"/>
              </a:rPr>
            </a:br>
            <a:r>
              <a:rPr lang="he-IL" sz="2400" dirty="0">
                <a:effectLst/>
                <a:ea typeface="Calibri" panose="020F0502020204030204" pitchFamily="34" charset="0"/>
                <a:cs typeface="David" panose="020E0502060401010101" pitchFamily="34" charset="-79"/>
              </a:rPr>
              <a:t>עקב הצלחתו הרבה בתחום המוזיקה והמעריצים הרבים שצבר במהלך השנים, הארי לעתים קרובות משתמש בפלטפורמה הגדולה שיש לרשותו כדי להשפיע על אנשים, ולאפשר להם להיות מי שהם, בלי חשש משיפוט ומדעות קדומות, בכך שהוא בעצמו עושה את זה- לרוב זה מתבטא בבחירות הלבוש שלו, שלפניו היו נחשבות "לא גבריות", בשיער הארוך שגידל ואף במוזיקה שלו. רבים משיריו של הארי עוסקים בקבלה ואהבה</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sz="2400" dirty="0"/>
          </a:p>
        </p:txBody>
      </p:sp>
      <p:sp>
        <p:nvSpPr>
          <p:cNvPr id="3" name="Text Placeholder 2">
            <a:extLst>
              <a:ext uri="{FF2B5EF4-FFF2-40B4-BE49-F238E27FC236}">
                <a16:creationId xmlns:a16="http://schemas.microsoft.com/office/drawing/2014/main" id="{EE302E50-8175-403B-AFB5-7A430494C864}"/>
              </a:ext>
            </a:extLst>
          </p:cNvPr>
          <p:cNvSpPr>
            <a:spLocks noGrp="1"/>
          </p:cNvSpPr>
          <p:nvPr>
            <p:ph type="body" sz="quarter" idx="13"/>
          </p:nvPr>
        </p:nvSpPr>
        <p:spPr/>
        <p:txBody>
          <a:bodyPr>
            <a:noAutofit/>
          </a:bodyPr>
          <a:lstStyle/>
          <a:p>
            <a:endParaRPr lang="en-US" sz="2400" dirty="0"/>
          </a:p>
        </p:txBody>
      </p:sp>
      <p:sp>
        <p:nvSpPr>
          <p:cNvPr id="4" name="Text Placeholder 3">
            <a:extLst>
              <a:ext uri="{FF2B5EF4-FFF2-40B4-BE49-F238E27FC236}">
                <a16:creationId xmlns:a16="http://schemas.microsoft.com/office/drawing/2014/main" id="{738E41C8-C7A8-4149-AA23-44A267D6450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15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63E7BCA-E0FA-4E55-B6F9-296548775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D6E130B-775E-4AE3-971F-4765BB84AD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279261F-ED87-4291-B7EC-9E3F5D8F4338}"/>
              </a:ext>
            </a:extLst>
          </p:cNvPr>
          <p:cNvSpPr>
            <a:spLocks noGrp="1"/>
          </p:cNvSpPr>
          <p:nvPr>
            <p:ph type="ctrTitle"/>
          </p:nvPr>
        </p:nvSpPr>
        <p:spPr>
          <a:xfrm>
            <a:off x="643464" y="639097"/>
            <a:ext cx="4789678" cy="3746634"/>
          </a:xfrm>
        </p:spPr>
        <p:txBody>
          <a:bodyPr>
            <a:normAutofit/>
          </a:bodyPr>
          <a:lstStyle/>
          <a:p>
            <a:r>
              <a:rPr lang="he-IL" dirty="0">
                <a:solidFill>
                  <a:srgbClr val="FFFFFF"/>
                </a:solidFill>
              </a:rPr>
              <a:t>אנדי קאופמן</a:t>
            </a:r>
            <a:endParaRPr lang="en-US" dirty="0">
              <a:solidFill>
                <a:srgbClr val="FFFFFF"/>
              </a:solidFill>
            </a:endParaRPr>
          </a:p>
        </p:txBody>
      </p:sp>
      <p:sp>
        <p:nvSpPr>
          <p:cNvPr id="3" name="Subtitle 2">
            <a:extLst>
              <a:ext uri="{FF2B5EF4-FFF2-40B4-BE49-F238E27FC236}">
                <a16:creationId xmlns:a16="http://schemas.microsoft.com/office/drawing/2014/main" id="{3E19720D-1E35-4E80-9F99-D25F1D8DA6FB}"/>
              </a:ext>
            </a:extLst>
          </p:cNvPr>
          <p:cNvSpPr>
            <a:spLocks noGrp="1"/>
          </p:cNvSpPr>
          <p:nvPr>
            <p:ph type="subTitle" idx="1"/>
          </p:nvPr>
        </p:nvSpPr>
        <p:spPr>
          <a:xfrm>
            <a:off x="643464" y="4385732"/>
            <a:ext cx="4813437" cy="1838087"/>
          </a:xfrm>
        </p:spPr>
        <p:txBody>
          <a:bodyPr>
            <a:noAutofit/>
          </a:bodyPr>
          <a:lstStyle/>
          <a:p>
            <a:pPr>
              <a:buFont typeface="Arial" panose="020B0604020202020204" pitchFamily="34" charset="0"/>
              <a:buChar char="•"/>
            </a:pPr>
            <a:r>
              <a:rPr lang="he-IL" sz="2400" b="0" i="0" dirty="0">
                <a:solidFill>
                  <a:schemeClr val="bg1"/>
                </a:solidFill>
                <a:effectLst/>
                <a:latin typeface="Arial" panose="020B0604020202020204" pitchFamily="34" charset="0"/>
              </a:rPr>
              <a:t>"כדי לגרום לאנשים לבכות, עליך לבכות; כדי לגרום להם לצחוק עליך להעמיד פנים רציניות."   </a:t>
            </a:r>
            <a:r>
              <a:rPr lang="he-IL" sz="2400" b="0" i="0" u="none" strike="noStrike" dirty="0" err="1">
                <a:solidFill>
                  <a:schemeClr val="bg1"/>
                </a:solidFill>
                <a:effectLst/>
                <a:latin typeface="Arial" panose="020B0604020202020204" pitchFamily="34" charset="0"/>
                <a:hlinkClick r:id="rId3" tooltip="ג'קומו קזנובה">
                  <a:extLst>
                    <a:ext uri="{A12FA001-AC4F-418D-AE19-62706E023703}">
                      <ahyp:hlinkClr xmlns:ahyp="http://schemas.microsoft.com/office/drawing/2018/hyperlinkcolor" val="tx"/>
                    </a:ext>
                  </a:extLst>
                </a:hlinkClick>
              </a:rPr>
              <a:t>ג'קומו</a:t>
            </a:r>
            <a:r>
              <a:rPr lang="he-IL" sz="2400" b="0" i="0" u="none" strike="noStrike" dirty="0">
                <a:solidFill>
                  <a:schemeClr val="bg1"/>
                </a:solidFill>
                <a:effectLst/>
                <a:latin typeface="Arial" panose="020B0604020202020204" pitchFamily="34" charset="0"/>
                <a:hlinkClick r:id="rId3" tooltip="ג'קומו קזנובה">
                  <a:extLst>
                    <a:ext uri="{A12FA001-AC4F-418D-AE19-62706E023703}">
                      <ahyp:hlinkClr xmlns:ahyp="http://schemas.microsoft.com/office/drawing/2018/hyperlinkcolor" val="tx"/>
                    </a:ext>
                  </a:extLst>
                </a:hlinkClick>
              </a:rPr>
              <a:t> קזנובה</a:t>
            </a:r>
            <a:endParaRPr lang="he-IL" sz="2400" b="0" i="0" dirty="0">
              <a:solidFill>
                <a:schemeClr val="bg1"/>
              </a:solidFill>
              <a:effectLst/>
              <a:latin typeface="Arial" panose="020B0604020202020204" pitchFamily="34" charset="0"/>
            </a:endParaRPr>
          </a:p>
          <a:p>
            <a:endParaRPr lang="he-IL" sz="2400" dirty="0">
              <a:solidFill>
                <a:srgbClr val="FF0000"/>
              </a:solidFill>
              <a:latin typeface="lora" panose="020B0604020202020204" pitchFamily="2" charset="0"/>
            </a:endParaRPr>
          </a:p>
          <a:p>
            <a:r>
              <a:rPr lang="he-IL" sz="2400" dirty="0">
                <a:solidFill>
                  <a:srgbClr val="FF0000"/>
                </a:solidFill>
                <a:latin typeface="lora" panose="020B0604020202020204" pitchFamily="2" charset="0"/>
              </a:rPr>
              <a:t>עמרי </a:t>
            </a:r>
            <a:r>
              <a:rPr lang="he-IL" sz="2400" dirty="0" err="1">
                <a:solidFill>
                  <a:srgbClr val="FF0000"/>
                </a:solidFill>
                <a:latin typeface="lora" panose="020B0604020202020204" pitchFamily="2" charset="0"/>
              </a:rPr>
              <a:t>פלטנר</a:t>
            </a:r>
            <a:r>
              <a:rPr lang="he-IL" sz="2400" dirty="0">
                <a:solidFill>
                  <a:srgbClr val="FF0000"/>
                </a:solidFill>
                <a:latin typeface="lora" panose="020B0604020202020204" pitchFamily="2" charset="0"/>
              </a:rPr>
              <a:t>  </a:t>
            </a:r>
            <a:endParaRPr lang="en-US" sz="2400" dirty="0">
              <a:solidFill>
                <a:srgbClr val="FF0000"/>
              </a:solidFill>
            </a:endParaRPr>
          </a:p>
        </p:txBody>
      </p:sp>
      <p:sp useBgFill="1">
        <p:nvSpPr>
          <p:cNvPr id="16" name="Rounded Rectangle 3">
            <a:extLst>
              <a:ext uri="{FF2B5EF4-FFF2-40B4-BE49-F238E27FC236}">
                <a16:creationId xmlns:a16="http://schemas.microsoft.com/office/drawing/2014/main" id="{47D1B3D9-1F1B-468B-AC82-D0DD90D05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2379" y="639097"/>
            <a:ext cx="5471927" cy="5575439"/>
          </a:xfrm>
          <a:prstGeom prst="roundRect">
            <a:avLst>
              <a:gd name="adj" fmla="val 531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defTabSz="457200">
              <a:spcAft>
                <a:spcPts val="1000"/>
              </a:spcAft>
              <a:buClr>
                <a:schemeClr val="tx1"/>
              </a:buClr>
              <a:buSzPct val="100000"/>
              <a:buFont typeface="Arial"/>
              <a:buNone/>
            </a:pPr>
            <a:endParaRPr lang="en-US" sz="1600" cap="all">
              <a:solidFill>
                <a:schemeClr val="tx1"/>
              </a:solidFill>
            </a:endParaRPr>
          </a:p>
        </p:txBody>
      </p:sp>
      <p:pic>
        <p:nvPicPr>
          <p:cNvPr id="7" name="תמונה 1" descr="תמונה שמכילה טקסט, איש, אדם, לדגמן&#10;&#10;התיאור נוצר באופן אוטומטי">
            <a:extLst>
              <a:ext uri="{FF2B5EF4-FFF2-40B4-BE49-F238E27FC236}">
                <a16:creationId xmlns:a16="http://schemas.microsoft.com/office/drawing/2014/main" id="{9B404DCF-F2DF-4057-8234-0E1AC8619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70473" y="1266387"/>
            <a:ext cx="3474249" cy="4308069"/>
          </a:xfrm>
          <a:prstGeom prst="rect">
            <a:avLst/>
          </a:prstGeom>
          <a:noFill/>
        </p:spPr>
      </p:pic>
    </p:spTree>
    <p:extLst>
      <p:ext uri="{BB962C8B-B14F-4D97-AF65-F5344CB8AC3E}">
        <p14:creationId xmlns:p14="http://schemas.microsoft.com/office/powerpoint/2010/main" val="1640839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056-6823-4138-917B-D8534B30696E}"/>
              </a:ext>
            </a:extLst>
          </p:cNvPr>
          <p:cNvSpPr>
            <a:spLocks noGrp="1"/>
          </p:cNvSpPr>
          <p:nvPr>
            <p:ph type="title"/>
          </p:nvPr>
        </p:nvSpPr>
        <p:spPr>
          <a:xfrm>
            <a:off x="784642" y="2047822"/>
            <a:ext cx="10256955" cy="3474719"/>
          </a:xfrm>
        </p:spPr>
        <p:txBody>
          <a:bodyPr>
            <a:noAutofit/>
          </a:bodyPr>
          <a:lstStyle/>
          <a:p>
            <a:pPr marL="0" marR="0" algn="r" rtl="1">
              <a:lnSpc>
                <a:spcPct val="107000"/>
              </a:lnSpc>
              <a:spcBef>
                <a:spcPts val="0"/>
              </a:spcBef>
              <a:spcAft>
                <a:spcPts val="800"/>
              </a:spcAft>
            </a:pPr>
            <a:r>
              <a:rPr lang="he-IL" dirty="0">
                <a:effectLst/>
                <a:latin typeface="Calibri" panose="020F0502020204030204" pitchFamily="34" charset="0"/>
                <a:ea typeface="Calibri" panose="020F0502020204030204" pitchFamily="34" charset="0"/>
                <a:cs typeface="Arial" panose="020B0604020202020204" pitchFamily="34" charset="0"/>
              </a:rPr>
              <a:t>"אני לא קומיקאי, בחיים לא סיפרתי בדיחה" אמר קאופמן פעם בראיון. "ההבטחה של כל קומיקאי או </a:t>
            </a:r>
            <a:r>
              <a:rPr lang="he-IL" dirty="0" err="1">
                <a:effectLst/>
                <a:latin typeface="Calibri" panose="020F0502020204030204" pitchFamily="34" charset="0"/>
                <a:ea typeface="Calibri" panose="020F0502020204030204" pitchFamily="34" charset="0"/>
                <a:cs typeface="Arial" panose="020B0604020202020204" pitchFamily="34" charset="0"/>
              </a:rPr>
              <a:t>סטנדפיסט</a:t>
            </a:r>
            <a:r>
              <a:rPr lang="he-IL" dirty="0">
                <a:effectLst/>
                <a:latin typeface="Calibri" panose="020F0502020204030204" pitchFamily="34" charset="0"/>
                <a:ea typeface="Calibri" panose="020F0502020204030204" pitchFamily="34" charset="0"/>
                <a:cs typeface="Arial" panose="020B0604020202020204" pitchFamily="34" charset="0"/>
              </a:rPr>
              <a:t> היא לעלות על הבמה ולהצחיק אותכם אתו. אני רק מבטיח שאנסה לבדר אותכם כמה שאני יכול."</a:t>
            </a:r>
            <a:br>
              <a:rPr lang="en-US" dirty="0">
                <a:effectLst/>
                <a:latin typeface="Calibri" panose="020F0502020204030204" pitchFamily="34" charset="0"/>
                <a:ea typeface="Calibri" panose="020F0502020204030204" pitchFamily="34" charset="0"/>
                <a:cs typeface="Arial" panose="020B0604020202020204" pitchFamily="34" charset="0"/>
              </a:rPr>
            </a:br>
            <a:r>
              <a:rPr lang="he-IL" dirty="0">
                <a:effectLst/>
                <a:latin typeface="Calibri" panose="020F0502020204030204" pitchFamily="34" charset="0"/>
                <a:ea typeface="Calibri" panose="020F0502020204030204" pitchFamily="34" charset="0"/>
                <a:cs typeface="Arial" panose="020B0604020202020204" pitchFamily="34" charset="0"/>
              </a:rPr>
              <a:t>קאופמן התחיל להופיע ב-1971 במועדוני סטנד אפ מקומיים על החוף המזרחי. המופע שלו היה בנוי מרצף בדיחות לא מצחיקות, חיקויים של סלבריטאים בינם </a:t>
            </a:r>
            <a:r>
              <a:rPr lang="he-IL" dirty="0" err="1">
                <a:effectLst/>
                <a:latin typeface="Calibri" panose="020F0502020204030204" pitchFamily="34" charset="0"/>
                <a:ea typeface="Calibri" panose="020F0502020204030204" pitchFamily="34" charset="0"/>
                <a:cs typeface="Arial" panose="020B0604020202020204" pitchFamily="34" charset="0"/>
              </a:rPr>
              <a:t>אלויס</a:t>
            </a:r>
            <a:r>
              <a:rPr lang="he-IL" dirty="0">
                <a:effectLst/>
                <a:latin typeface="Calibri" panose="020F0502020204030204" pitchFamily="34" charset="0"/>
                <a:ea typeface="Calibri" panose="020F0502020204030204" pitchFamily="34" charset="0"/>
                <a:cs typeface="Arial" panose="020B0604020202020204" pitchFamily="34" charset="0"/>
              </a:rPr>
              <a:t> פרסלי ומספר דמויות שקאופמן המציא. המטרה של קאופמן אף פעם לא הייתה להצחיק את הקהל אלא לבדר אותו.</a:t>
            </a:r>
            <a:br>
              <a:rPr lang="en-US"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E302E50-8175-403B-AFB5-7A430494C864}"/>
              </a:ext>
            </a:extLst>
          </p:cNvPr>
          <p:cNvSpPr>
            <a:spLocks noGrp="1"/>
          </p:cNvSpPr>
          <p:nvPr>
            <p:ph type="body" sz="quarter" idx="13"/>
          </p:nvPr>
        </p:nvSpPr>
        <p:spPr/>
        <p:txBody>
          <a:bodyPr>
            <a:noAutofit/>
          </a:bodyPr>
          <a:lstStyle/>
          <a:p>
            <a:endParaRPr lang="en-US" sz="2400" dirty="0"/>
          </a:p>
        </p:txBody>
      </p:sp>
      <p:sp>
        <p:nvSpPr>
          <p:cNvPr id="4" name="Text Placeholder 3">
            <a:extLst>
              <a:ext uri="{FF2B5EF4-FFF2-40B4-BE49-F238E27FC236}">
                <a16:creationId xmlns:a16="http://schemas.microsoft.com/office/drawing/2014/main" id="{738E41C8-C7A8-4149-AA23-44A267D64509}"/>
              </a:ext>
            </a:extLst>
          </p:cNvPr>
          <p:cNvSpPr>
            <a:spLocks noGrp="1"/>
          </p:cNvSpPr>
          <p:nvPr>
            <p:ph type="body" idx="1"/>
          </p:nvPr>
        </p:nvSpPr>
        <p:spPr>
          <a:xfrm>
            <a:off x="691283" y="4379976"/>
            <a:ext cx="10152367" cy="1447800"/>
          </a:xfrm>
        </p:spPr>
        <p:txBody>
          <a:bodyPr/>
          <a:lstStyle/>
          <a:p>
            <a:endParaRPr lang="en-US" dirty="0"/>
          </a:p>
        </p:txBody>
      </p:sp>
    </p:spTree>
    <p:extLst>
      <p:ext uri="{BB962C8B-B14F-4D97-AF65-F5344CB8AC3E}">
        <p14:creationId xmlns:p14="http://schemas.microsoft.com/office/powerpoint/2010/main" val="2108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50" name="Picture 2" descr="ג'יין אוסטן: הסופרת ששינתה את העולם | מעריב">
            <a:extLst>
              <a:ext uri="{FF2B5EF4-FFF2-40B4-BE49-F238E27FC236}">
                <a16:creationId xmlns:a16="http://schemas.microsoft.com/office/drawing/2014/main" id="{CFDAE666-7402-438A-828B-5472CDE839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50" r="9649" b="-1"/>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279261F-ED87-4291-B7EC-9E3F5D8F4338}"/>
              </a:ext>
            </a:extLst>
          </p:cNvPr>
          <p:cNvSpPr>
            <a:spLocks noGrp="1"/>
          </p:cNvSpPr>
          <p:nvPr>
            <p:ph type="ctrTitle"/>
          </p:nvPr>
        </p:nvSpPr>
        <p:spPr>
          <a:xfrm>
            <a:off x="7905135" y="1964267"/>
            <a:ext cx="3254990" cy="2421464"/>
          </a:xfrm>
        </p:spPr>
        <p:txBody>
          <a:bodyPr>
            <a:normAutofit/>
          </a:bodyPr>
          <a:lstStyle/>
          <a:p>
            <a:r>
              <a:rPr lang="he-IL" dirty="0"/>
              <a:t>ג'יין אוסטן </a:t>
            </a:r>
            <a:endParaRPr lang="en-US" dirty="0"/>
          </a:p>
        </p:txBody>
      </p:sp>
      <p:sp>
        <p:nvSpPr>
          <p:cNvPr id="3" name="Subtitle 2">
            <a:extLst>
              <a:ext uri="{FF2B5EF4-FFF2-40B4-BE49-F238E27FC236}">
                <a16:creationId xmlns:a16="http://schemas.microsoft.com/office/drawing/2014/main" id="{3E19720D-1E35-4E80-9F99-D25F1D8DA6FB}"/>
              </a:ext>
            </a:extLst>
          </p:cNvPr>
          <p:cNvSpPr>
            <a:spLocks noGrp="1"/>
          </p:cNvSpPr>
          <p:nvPr>
            <p:ph type="subTitle" idx="1"/>
          </p:nvPr>
        </p:nvSpPr>
        <p:spPr>
          <a:xfrm>
            <a:off x="7905135" y="4385732"/>
            <a:ext cx="4013416" cy="1405467"/>
          </a:xfrm>
        </p:spPr>
        <p:txBody>
          <a:bodyPr>
            <a:noAutofit/>
          </a:bodyPr>
          <a:lstStyle/>
          <a:p>
            <a:pPr algn="l">
              <a:buFont typeface="Arial" panose="020B0604020202020204" pitchFamily="34" charset="0"/>
              <a:buChar char="•"/>
            </a:pPr>
            <a:r>
              <a:rPr lang="he-IL" sz="2400" b="0" i="0" dirty="0">
                <a:effectLst/>
                <a:latin typeface="Arial" panose="020B0604020202020204" pitchFamily="34" charset="0"/>
              </a:rPr>
              <a:t>"כאשר נערה צעירה מיועדת להיות גיבורה, דבר לא יעצור בעדה."</a:t>
            </a:r>
          </a:p>
          <a:p>
            <a:pPr>
              <a:lnSpc>
                <a:spcPct val="90000"/>
              </a:lnSpc>
            </a:pPr>
            <a:endParaRPr lang="he-IL" sz="2400" dirty="0">
              <a:latin typeface="lora" panose="020B0604020202020204" pitchFamily="2" charset="0"/>
            </a:endParaRPr>
          </a:p>
          <a:p>
            <a:pPr>
              <a:lnSpc>
                <a:spcPct val="90000"/>
              </a:lnSpc>
            </a:pPr>
            <a:r>
              <a:rPr lang="he-IL" sz="2400" dirty="0">
                <a:latin typeface="lora" panose="020B0604020202020204" pitchFamily="2" charset="0"/>
              </a:rPr>
              <a:t>שירי קשטן </a:t>
            </a:r>
            <a:endParaRPr lang="en-US" sz="2400" dirty="0"/>
          </a:p>
        </p:txBody>
      </p:sp>
    </p:spTree>
    <p:extLst>
      <p:ext uri="{BB962C8B-B14F-4D97-AF65-F5344CB8AC3E}">
        <p14:creationId xmlns:p14="http://schemas.microsoft.com/office/powerpoint/2010/main" val="2070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2056-6823-4138-917B-D8534B30696E}"/>
              </a:ext>
            </a:extLst>
          </p:cNvPr>
          <p:cNvSpPr>
            <a:spLocks noGrp="1"/>
          </p:cNvSpPr>
          <p:nvPr>
            <p:ph type="title"/>
          </p:nvPr>
        </p:nvSpPr>
        <p:spPr>
          <a:xfrm>
            <a:off x="438360" y="3205701"/>
            <a:ext cx="10256955" cy="3474719"/>
          </a:xfrm>
        </p:spPr>
        <p:txBody>
          <a:bodyPr>
            <a:noAutofit/>
          </a:bodyPr>
          <a:lstStyle/>
          <a:p>
            <a:pPr marL="0" marR="0" algn="r" rtl="1">
              <a:lnSpc>
                <a:spcPct val="107000"/>
              </a:lnSpc>
              <a:spcBef>
                <a:spcPts val="0"/>
              </a:spcBef>
              <a:spcAft>
                <a:spcPts val="800"/>
              </a:spcAft>
            </a:pPr>
            <a:endParaRPr lang="en-US" dirty="0"/>
          </a:p>
        </p:txBody>
      </p:sp>
      <p:sp>
        <p:nvSpPr>
          <p:cNvPr id="3" name="Text Placeholder 2">
            <a:extLst>
              <a:ext uri="{FF2B5EF4-FFF2-40B4-BE49-F238E27FC236}">
                <a16:creationId xmlns:a16="http://schemas.microsoft.com/office/drawing/2014/main" id="{EE302E50-8175-403B-AFB5-7A430494C864}"/>
              </a:ext>
            </a:extLst>
          </p:cNvPr>
          <p:cNvSpPr>
            <a:spLocks noGrp="1"/>
          </p:cNvSpPr>
          <p:nvPr>
            <p:ph type="body" sz="quarter" idx="13"/>
          </p:nvPr>
        </p:nvSpPr>
        <p:spPr/>
        <p:txBody>
          <a:bodyPr>
            <a:noAutofit/>
          </a:bodyPr>
          <a:lstStyle/>
          <a:p>
            <a:endParaRPr lang="en-US" sz="2400" dirty="0"/>
          </a:p>
        </p:txBody>
      </p:sp>
      <p:sp>
        <p:nvSpPr>
          <p:cNvPr id="4" name="Text Placeholder 3">
            <a:extLst>
              <a:ext uri="{FF2B5EF4-FFF2-40B4-BE49-F238E27FC236}">
                <a16:creationId xmlns:a16="http://schemas.microsoft.com/office/drawing/2014/main" id="{738E41C8-C7A8-4149-AA23-44A267D64509}"/>
              </a:ext>
            </a:extLst>
          </p:cNvPr>
          <p:cNvSpPr>
            <a:spLocks noGrp="1"/>
          </p:cNvSpPr>
          <p:nvPr>
            <p:ph type="body" idx="1"/>
          </p:nvPr>
        </p:nvSpPr>
        <p:spPr>
          <a:xfrm>
            <a:off x="691283" y="4379976"/>
            <a:ext cx="10152367" cy="1447800"/>
          </a:xfrm>
        </p:spPr>
        <p:txBody>
          <a:bodyPr/>
          <a:lstStyle/>
          <a:p>
            <a:endParaRPr lang="en-US" dirty="0"/>
          </a:p>
        </p:txBody>
      </p:sp>
      <p:sp>
        <p:nvSpPr>
          <p:cNvPr id="5" name="Rectangle 2">
            <a:extLst>
              <a:ext uri="{FF2B5EF4-FFF2-40B4-BE49-F238E27FC236}">
                <a16:creationId xmlns:a16="http://schemas.microsoft.com/office/drawing/2014/main" id="{BC7C8A97-CFAD-4DC4-8286-79BB655F4B34}"/>
              </a:ext>
            </a:extLst>
          </p:cNvPr>
          <p:cNvSpPr>
            <a:spLocks noChangeArrowheads="1"/>
          </p:cNvSpPr>
          <p:nvPr/>
        </p:nvSpPr>
        <p:spPr bwMode="auto">
          <a:xfrm>
            <a:off x="-6011231" y="1566638"/>
            <a:ext cx="168054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US" sz="2400" b="0" i="0" u="none" strike="noStrike" cap="none" normalizeH="0" baseline="0" dirty="0">
                <a:ln>
                  <a:noFill/>
                </a:ln>
                <a:solidFill>
                  <a:schemeClr val="accent5">
                    <a:lumMod val="60000"/>
                    <a:lumOff val="40000"/>
                  </a:schemeClr>
                </a:solidFill>
                <a:effectLst/>
                <a:latin typeface="David" panose="020E0502060401010101" pitchFamily="34" charset="-79"/>
                <a:ea typeface="Calibri" panose="020F0502020204030204" pitchFamily="34" charset="0"/>
                <a:cs typeface="David" panose="020E0502060401010101" pitchFamily="34" charset="-79"/>
              </a:rPr>
              <a:t>הייתה סופרת פורצת דרך ש"מחקה את הגבולות הדתיים והמעמדיים של זמנה...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US" sz="2400" b="0" i="0" u="none" strike="noStrike" cap="none" normalizeH="0" baseline="0" dirty="0">
                <a:ln>
                  <a:noFill/>
                </a:ln>
                <a:solidFill>
                  <a:schemeClr val="accent5">
                    <a:lumMod val="60000"/>
                    <a:lumOff val="40000"/>
                  </a:schemeClr>
                </a:solidFill>
                <a:effectLst/>
                <a:latin typeface="David" panose="020E0502060401010101" pitchFamily="34" charset="-79"/>
                <a:ea typeface="Calibri" panose="020F0502020204030204" pitchFamily="34" charset="0"/>
                <a:cs typeface="David" panose="020E0502060401010101" pitchFamily="34" charset="-79"/>
              </a:rPr>
              <a:t>לא היססה לפתוח פה גדול על הכנסייה וגם על משפחת המלוכה... הקשיבה רק לעצמה </a:t>
            </a:r>
          </a:p>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en-US" sz="2400" b="0" i="0" u="none" strike="noStrike" cap="none" normalizeH="0" baseline="0" dirty="0">
                <a:ln>
                  <a:noFill/>
                </a:ln>
                <a:solidFill>
                  <a:schemeClr val="accent5">
                    <a:lumMod val="60000"/>
                    <a:lumOff val="40000"/>
                  </a:schemeClr>
                </a:solidFill>
                <a:effectLst/>
                <a:latin typeface="David" panose="020E0502060401010101" pitchFamily="34" charset="-79"/>
                <a:ea typeface="Calibri" panose="020F0502020204030204" pitchFamily="34" charset="0"/>
                <a:cs typeface="David" panose="020E0502060401010101" pitchFamily="34" charset="-79"/>
              </a:rPr>
              <a:t>ופעלה לפי עקרונותיה בלי לחשוש ממה שהחברה תחשוב או תגיד עליה.</a:t>
            </a:r>
            <a:endParaRPr kumimoji="0" lang="he-IL" altLang="en-US" sz="2400" b="0" i="0" u="none" strike="noStrike" cap="none" normalizeH="0" baseline="0" dirty="0">
              <a:ln>
                <a:noFill/>
              </a:ln>
              <a:solidFill>
                <a:schemeClr val="accent5">
                  <a:lumMod val="60000"/>
                  <a:lumOff val="40000"/>
                </a:schemeClr>
              </a:solidFill>
              <a:effectLst/>
            </a:endParaRPr>
          </a:p>
          <a:p>
            <a:pPr algn="r" defTabSz="914400" eaLnBrk="0" fontAlgn="base" hangingPunct="0">
              <a:spcBef>
                <a:spcPct val="0"/>
              </a:spcBef>
              <a:spcAft>
                <a:spcPct val="0"/>
              </a:spcAft>
            </a:pPr>
            <a:r>
              <a:rPr kumimoji="0" lang="he-IL" altLang="en-US" sz="2400" b="0" i="0" u="none" strike="noStrike" cap="none" normalizeH="0" baseline="0" dirty="0">
                <a:ln>
                  <a:noFill/>
                </a:ln>
                <a:solidFill>
                  <a:schemeClr val="accent5">
                    <a:lumMod val="60000"/>
                    <a:lumOff val="40000"/>
                  </a:schemeClr>
                </a:solidFill>
                <a:effectLst/>
                <a:latin typeface="Arial" panose="020B0604020202020204" pitchFamily="34" charset="0"/>
                <a:cs typeface="Arial" panose="020B0604020202020204" pitchFamily="34" charset="0"/>
              </a:rPr>
              <a:t>במפגש </a:t>
            </a:r>
            <a:r>
              <a:rPr lang="he-IL" sz="2400" dirty="0">
                <a:solidFill>
                  <a:schemeClr val="accent5">
                    <a:lumMod val="60000"/>
                    <a:lumOff val="40000"/>
                  </a:schemeClr>
                </a:solidFill>
                <a:effectLst/>
                <a:latin typeface="Calibri" panose="020F0502020204030204" pitchFamily="34" charset="0"/>
                <a:ea typeface="Calibri" panose="020F0502020204030204" pitchFamily="34" charset="0"/>
                <a:cs typeface="David" panose="020E0502060401010101" pitchFamily="34" charset="-79"/>
              </a:rPr>
              <a:t>בין ג'יין לחברה בת זמנה, ג'יין שילמה על כך מחיר אישי של ביקורת ודחייה חברתית.</a:t>
            </a:r>
          </a:p>
          <a:p>
            <a:pPr algn="r" defTabSz="914400" eaLnBrk="0" fontAlgn="base" hangingPunct="0">
              <a:spcBef>
                <a:spcPct val="0"/>
              </a:spcBef>
              <a:spcAft>
                <a:spcPct val="0"/>
              </a:spcAft>
            </a:pPr>
            <a:r>
              <a:rPr lang="he-IL" sz="2400" dirty="0">
                <a:solidFill>
                  <a:schemeClr val="accent5">
                    <a:lumMod val="60000"/>
                    <a:lumOff val="40000"/>
                  </a:schemeClr>
                </a:solidFill>
                <a:effectLst/>
                <a:latin typeface="Calibri" panose="020F0502020204030204" pitchFamily="34" charset="0"/>
                <a:ea typeface="Calibri" panose="020F0502020204030204" pitchFamily="34" charset="0"/>
                <a:cs typeface="David" panose="020E0502060401010101" pitchFamily="34" charset="-79"/>
              </a:rPr>
              <a:t> החברה לא הבינה את ייחודה ולא העריכה אותה. </a:t>
            </a:r>
          </a:p>
          <a:p>
            <a:pPr algn="r" defTabSz="914400" eaLnBrk="0" fontAlgn="base" hangingPunct="0">
              <a:spcBef>
                <a:spcPct val="0"/>
              </a:spcBef>
              <a:spcAft>
                <a:spcPct val="0"/>
              </a:spcAft>
            </a:pPr>
            <a:r>
              <a:rPr lang="he-IL" sz="2400" dirty="0">
                <a:solidFill>
                  <a:schemeClr val="accent5">
                    <a:lumMod val="60000"/>
                    <a:lumOff val="40000"/>
                  </a:schemeClr>
                </a:solidFill>
                <a:effectLst/>
                <a:latin typeface="Calibri" panose="020F0502020204030204" pitchFamily="34" charset="0"/>
                <a:ea typeface="Calibri" panose="020F0502020204030204" pitchFamily="34" charset="0"/>
                <a:cs typeface="David" panose="020E0502060401010101" pitchFamily="34" charset="-79"/>
              </a:rPr>
              <a:t>ג'יין הקדימה את זמנה, היא לא זכתה להערכה ראויה על יצירתה במהלך חייה, </a:t>
            </a:r>
          </a:p>
          <a:p>
            <a:pPr algn="r" defTabSz="914400" eaLnBrk="0" fontAlgn="base" hangingPunct="0">
              <a:spcBef>
                <a:spcPct val="0"/>
              </a:spcBef>
              <a:spcAft>
                <a:spcPct val="0"/>
              </a:spcAft>
            </a:pPr>
            <a:r>
              <a:rPr lang="he-IL" sz="2400" dirty="0">
                <a:solidFill>
                  <a:schemeClr val="accent5">
                    <a:lumMod val="60000"/>
                    <a:lumOff val="40000"/>
                  </a:schemeClr>
                </a:solidFill>
                <a:effectLst/>
                <a:latin typeface="Calibri" panose="020F0502020204030204" pitchFamily="34" charset="0"/>
                <a:ea typeface="Calibri" panose="020F0502020204030204" pitchFamily="34" charset="0"/>
                <a:cs typeface="David" panose="020E0502060401010101" pitchFamily="34" charset="-79"/>
              </a:rPr>
              <a:t>רק לאחר מותה הכירה החברה בגדולתה. </a:t>
            </a:r>
          </a:p>
          <a:p>
            <a:pPr algn="r" defTabSz="914400" eaLnBrk="0" fontAlgn="base" hangingPunct="0">
              <a:spcBef>
                <a:spcPct val="0"/>
              </a:spcBef>
              <a:spcAft>
                <a:spcPct val="0"/>
              </a:spcAft>
            </a:pPr>
            <a:r>
              <a:rPr lang="he-IL" sz="2400" dirty="0">
                <a:solidFill>
                  <a:schemeClr val="accent5">
                    <a:lumMod val="60000"/>
                    <a:lumOff val="40000"/>
                  </a:schemeClr>
                </a:solidFill>
                <a:effectLst/>
                <a:latin typeface="Calibri" panose="020F0502020204030204" pitchFamily="34" charset="0"/>
                <a:ea typeface="Calibri" panose="020F0502020204030204" pitchFamily="34" charset="0"/>
                <a:cs typeface="David" panose="020E0502060401010101" pitchFamily="34" charset="-79"/>
              </a:rPr>
              <a:t>ג'יין בחרה להתמקד בכתיבתה במהלך חייה ולא זכתה בזוגיות ובמשפחה.</a:t>
            </a:r>
            <a:endParaRPr lang="en-US" sz="24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accent5">
                  <a:lumMod val="60000"/>
                  <a:lumOff val="4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109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53</TotalTime>
  <Words>807</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Calibri Light</vt:lpstr>
      <vt:lpstr>David</vt:lpstr>
      <vt:lpstr>lora</vt:lpstr>
      <vt:lpstr>Celestial</vt:lpstr>
      <vt:lpstr>מגלקסיה אחרת –  מצגת השראה</vt:lpstr>
      <vt:lpstr>סירנו דה ברז'רק</vt:lpstr>
      <vt:lpstr>האסטרונום הנודע יוהנוס קפלר העלה את רעיון הטיסה לירח בחיבורו "סומניום" ("החלום") בשנת 1608. הרעיון היה כה מוזר בזמנו שקפלר בחר בשדים שיעבירו את הגיבור לירח. אך בשנת 1657 הסופר הצרפתי סיראנו דה ברז'ראק החליט שמכונה תטיס את גיבור הסיפור "העולמות האחרים: המדינות והאימפריות של הירח" אל הירח בעזרת זיקוקי דינור. זה מזכיר מאוד רקטה בעלת מנוע בערה פנימית, כמו הטילים המשמשים היום לטיסות לחלל. דה ברז'ראק הקדים את דורו ב־300 שנה!  </vt:lpstr>
      <vt:lpstr>הארי סטיילס</vt:lpstr>
      <vt:lpstr> הארי סטיילס הוא זמר, שחקן, ויוצר בן 27. הוא אישיות בעלת השפעה רבה על בני נוער ועל צעירים רבים, וידוע בהיותו פורץ מוסכמות חברתיות.  עקב הצלחתו הרבה בתחום המוזיקה והמעריצים הרבים שצבר במהלך השנים, הארי לעתים קרובות משתמש בפלטפורמה הגדולה שיש לרשותו כדי להשפיע על אנשים, ולאפשר להם להיות מי שהם, בלי חשש משיפוט ומדעות קדומות, בכך שהוא בעצמו עושה את זה- לרוב זה מתבטא בבחירות הלבוש שלו, שלפניו היו נחשבות "לא גבריות", בשיער הארוך שגידל ואף במוזיקה שלו. רבים משיריו של הארי עוסקים בקבלה ואהבה </vt:lpstr>
      <vt:lpstr>אנדי קאופמן</vt:lpstr>
      <vt:lpstr>"אני לא קומיקאי, בחיים לא סיפרתי בדיחה" אמר קאופמן פעם בראיון. "ההבטחה של כל קומיקאי או סטנדפיסט היא לעלות על הבמה ולהצחיק אותכם אתו. אני רק מבטיח שאנסה לבדר אותכם כמה שאני יכול." קאופמן התחיל להופיע ב-1971 במועדוני סטנד אפ מקומיים על החוף המזרחי. המופע שלו היה בנוי מרצף בדיחות לא מצחיקות, חיקויים של סלבריטאים בינם אלויס פרסלי ומספר דמויות שקאופמן המציא. המטרה של קאופמן אף פעם לא הייתה להצחיק את הקהל אלא לבדר אותו. </vt:lpstr>
      <vt:lpstr>ג'יין אוסטן </vt:lpstr>
      <vt:lpstr>PowerPoint Presentation</vt:lpstr>
      <vt:lpstr>אורין גולי</vt:lpstr>
      <vt:lpstr>PowerPoint Presentation</vt:lpstr>
      <vt:lpstr>PowerPoint Presentation</vt:lpstr>
      <vt:lpstr>פשוט ילדה/ לי מירון  </vt:lpstr>
      <vt:lpstr>רגש כוכבים/ נריה בן צבי גאלי</vt:lpstr>
      <vt:lpstr>ילדת כוכבים/ יעל קרסיק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מגלקסיה אחרת –  מצגת השראה</dc:title>
  <dc:creator>sahar shabtai</dc:creator>
  <cp:lastModifiedBy>sahar shabtai</cp:lastModifiedBy>
  <cp:revision>19</cp:revision>
  <dcterms:created xsi:type="dcterms:W3CDTF">2022-04-20T18:34:14Z</dcterms:created>
  <dcterms:modified xsi:type="dcterms:W3CDTF">2022-04-24T05:48:06Z</dcterms:modified>
</cp:coreProperties>
</file>